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3" r:id="rId2"/>
    <p:sldId id="294" r:id="rId3"/>
    <p:sldId id="368" r:id="rId4"/>
    <p:sldId id="369" r:id="rId5"/>
    <p:sldId id="370" r:id="rId6"/>
    <p:sldId id="359" r:id="rId7"/>
    <p:sldId id="357" r:id="rId8"/>
    <p:sldId id="302" r:id="rId9"/>
    <p:sldId id="365" r:id="rId10"/>
    <p:sldId id="367" r:id="rId11"/>
    <p:sldId id="314" r:id="rId12"/>
    <p:sldId id="371" r:id="rId13"/>
    <p:sldId id="321" r:id="rId14"/>
    <p:sldId id="317" r:id="rId15"/>
    <p:sldId id="372" r:id="rId16"/>
    <p:sldId id="360" r:id="rId17"/>
    <p:sldId id="36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A50021"/>
    <a:srgbClr val="003399"/>
    <a:srgbClr val="DDDDDD"/>
    <a:srgbClr val="ECECE0"/>
    <a:srgbClr val="000099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69" d="100"/>
          <a:sy n="69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1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BB11FFF-2F3E-4457-9381-75B018DA3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73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6C13BFC-346B-41A6-8507-97D3DB176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58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A3451-AFE0-43F9-883F-96502CF20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8763"/>
            <a:ext cx="2057400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8763"/>
            <a:ext cx="6019800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F1944-375F-47BA-AEAA-5ED845BB0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1AA52-D143-4170-A043-AA64EE2EF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26CA0-3634-47CE-BB22-FCDA473B7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14FED-9D93-4AF2-8C2E-6FA366CAD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D2FA2-EEE7-4D04-ABBB-A99F19958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67528-8A79-449E-9AC4-D18799AE6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5F408-C042-4D76-AF3E-402D59914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14C45-EE6D-4518-ACB0-08438EFD9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5CC05-2F8C-4177-802B-A6D02094C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A1E13-2263-4F24-BE64-DB8A57BCA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3C037-B684-473A-99F5-5A8F5DB11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ACB4D-45ED-4585-B10A-DC1AD6D4F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F5DB9-9B86-4AEA-9F3F-8DEA9743C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2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056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042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grpSp>
        <p:nvGrpSpPr>
          <p:cNvPr id="1045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1046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069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1050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1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88073C2A-C0E3-47CE-85E1-66EAC2D42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1063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041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1065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7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103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  <p:sldLayoutId id="2147483649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&#1077;&#1082;&#1072;&#1090;&#1077;&#1088;&#1080;&#1085;&#1073;&#1091;&#1088;&#1075;.&#1088;&#1092;/file/b1850fa30bfaa51b310b21fd26c09a59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WordArt 4"/>
          <p:cNvSpPr>
            <a:spLocks noChangeArrowheads="1" noChangeShapeType="1" noTextEdit="1"/>
          </p:cNvSpPr>
          <p:nvPr/>
        </p:nvSpPr>
        <p:spPr bwMode="auto">
          <a:xfrm>
            <a:off x="683568" y="620688"/>
            <a:ext cx="8093075" cy="36004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fromWordArt="1"/>
          <a:lstStyle/>
          <a:p>
            <a:pPr algn="ctr"/>
            <a:endParaRPr lang="ru-RU" sz="4000" b="1" kern="1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Arial"/>
            </a:endParaRPr>
          </a:p>
          <a:p>
            <a:pPr algn="ctr"/>
            <a:endParaRPr lang="ru-RU" sz="4000" b="1" kern="1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Arial"/>
            </a:endParaRPr>
          </a:p>
          <a:p>
            <a:pPr algn="ctr"/>
            <a:r>
              <a:rPr lang="ru-RU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Arial"/>
              </a:rPr>
              <a:t>Комплектование МДОО</a:t>
            </a:r>
          </a:p>
          <a:p>
            <a:pPr algn="ctr"/>
            <a:r>
              <a:rPr lang="ru-RU" sz="4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Arial"/>
              </a:rPr>
              <a:t>г</a:t>
            </a:r>
            <a:r>
              <a:rPr lang="ru-RU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. Екатеринбурга</a:t>
            </a:r>
          </a:p>
          <a:p>
            <a:pPr algn="ctr"/>
            <a:r>
              <a:rPr lang="en-US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2020</a:t>
            </a:r>
            <a:r>
              <a:rPr lang="ru-RU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г</a:t>
            </a:r>
            <a:r>
              <a:rPr lang="en-US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-2021</a:t>
            </a:r>
            <a:r>
              <a:rPr lang="ru-RU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г</a:t>
            </a:r>
            <a:endParaRPr lang="ru-RU" sz="4000" b="1" kern="1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2"/>
            <a:ext cx="8435280" cy="1298029"/>
          </a:xfrm>
        </p:spPr>
        <p:txBody>
          <a:bodyPr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питания в МДОО: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питания ведется в соответствии с нормами СанПиН и по принципам ХАССП с полным расчетом калорийности, белков, жиров и углеводов. </a:t>
            </a:r>
          </a:p>
          <a:p>
            <a:pPr lvl="0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 с учетом совместимости продуктов питания.</a:t>
            </a:r>
          </a:p>
          <a:p>
            <a:pPr lvl="0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питании детей обязательно присутствуют фрукты, сок.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 стоимость питания в детском саду составляет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 в день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777867"/>
            <a:ext cx="4038600" cy="414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0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>
          <a:xfrm>
            <a:off x="395288" y="0"/>
            <a:ext cx="8367712" cy="1070215"/>
          </a:xfrm>
        </p:spPr>
        <p:txBody>
          <a:bodyPr/>
          <a:lstStyle/>
          <a:p>
            <a:pPr algn="ctr"/>
            <a:r>
              <a:rPr lang="ru-RU" sz="3200" dirty="0" smtClean="0"/>
              <a:t>Нормативно – правовые документы:</a:t>
            </a:r>
            <a:endParaRPr lang="en-US" sz="3200" dirty="0" smtClean="0"/>
          </a:p>
        </p:txBody>
      </p:sp>
      <p:sp>
        <p:nvSpPr>
          <p:cNvPr id="47107" name="Line 3"/>
          <p:cNvSpPr>
            <a:spLocks noChangeShapeType="1"/>
          </p:cNvSpPr>
          <p:nvPr/>
        </p:nvSpPr>
        <p:spPr bwMode="auto">
          <a:xfrm>
            <a:off x="1219200" y="1676400"/>
            <a:ext cx="7467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47109" name="Group 5"/>
          <p:cNvGrpSpPr>
            <a:grpSpLocks/>
          </p:cNvGrpSpPr>
          <p:nvPr/>
        </p:nvGrpSpPr>
        <p:grpSpPr bwMode="auto">
          <a:xfrm>
            <a:off x="457200" y="778879"/>
            <a:ext cx="685800" cy="679450"/>
            <a:chOff x="1296" y="1200"/>
            <a:chExt cx="432" cy="428"/>
          </a:xfrm>
        </p:grpSpPr>
        <p:grpSp>
          <p:nvGrpSpPr>
            <p:cNvPr id="47110" name="Group 6"/>
            <p:cNvGrpSpPr>
              <a:grpSpLocks/>
            </p:cNvGrpSpPr>
            <p:nvPr/>
          </p:nvGrpSpPr>
          <p:grpSpPr bwMode="auto">
            <a:xfrm>
              <a:off x="1296" y="1200"/>
              <a:ext cx="432" cy="428"/>
              <a:chOff x="662" y="1574"/>
              <a:chExt cx="480" cy="476"/>
            </a:xfrm>
          </p:grpSpPr>
          <p:grpSp>
            <p:nvGrpSpPr>
              <p:cNvPr id="47111" name="Group 7"/>
              <p:cNvGrpSpPr>
                <a:grpSpLocks/>
              </p:cNvGrpSpPr>
              <p:nvPr/>
            </p:nvGrpSpPr>
            <p:grpSpPr bwMode="auto">
              <a:xfrm>
                <a:off x="662" y="1574"/>
                <a:ext cx="480" cy="476"/>
                <a:chOff x="662" y="1574"/>
                <a:chExt cx="480" cy="476"/>
              </a:xfrm>
            </p:grpSpPr>
            <p:sp>
              <p:nvSpPr>
                <p:cNvPr id="3" name="Oval 8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" name="Oval 9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32001"/>
                      </a:schemeClr>
                    </a:gs>
                    <a:gs pos="100000">
                      <a:schemeClr val="accent1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" name="Oval 10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54118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" name="Oval 11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63529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7116" name="Group 12"/>
              <p:cNvGrpSpPr>
                <a:grpSpLocks/>
              </p:cNvGrpSpPr>
              <p:nvPr/>
            </p:nvGrpSpPr>
            <p:grpSpPr bwMode="auto">
              <a:xfrm>
                <a:off x="720" y="1625"/>
                <a:ext cx="376" cy="379"/>
                <a:chOff x="336" y="1049"/>
                <a:chExt cx="376" cy="379"/>
              </a:xfrm>
            </p:grpSpPr>
            <p:sp>
              <p:nvSpPr>
                <p:cNvPr id="47117" name="Oval 13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47118" name="Group 14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47119" name="Oval 15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20" name="Oval 16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21" name="Oval 17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22" name="Oval 18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7123" name="Text Box 19"/>
            <p:cNvSpPr txBox="1">
              <a:spLocks noChangeArrowheads="1"/>
            </p:cNvSpPr>
            <p:nvPr/>
          </p:nvSpPr>
          <p:spPr bwMode="gray">
            <a:xfrm>
              <a:off x="1392" y="1269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rgbClr val="0000CC"/>
                  </a:solidFill>
                </a:rPr>
                <a:t>1</a:t>
              </a:r>
              <a:endParaRPr lang="en-US" sz="2400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47124" name="Line 20"/>
          <p:cNvSpPr>
            <a:spLocks noChangeShapeType="1"/>
          </p:cNvSpPr>
          <p:nvPr/>
        </p:nvSpPr>
        <p:spPr bwMode="auto">
          <a:xfrm>
            <a:off x="1187450" y="2708275"/>
            <a:ext cx="7467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26" name="Line 22"/>
          <p:cNvSpPr>
            <a:spLocks noChangeShapeType="1"/>
          </p:cNvSpPr>
          <p:nvPr/>
        </p:nvSpPr>
        <p:spPr bwMode="auto">
          <a:xfrm>
            <a:off x="1187450" y="3500438"/>
            <a:ext cx="7467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1042988" y="2708275"/>
            <a:ext cx="2487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 dirty="0"/>
              <a:t> </a:t>
            </a:r>
            <a:endParaRPr lang="en-US" b="1" dirty="0"/>
          </a:p>
        </p:txBody>
      </p:sp>
      <p:sp>
        <p:nvSpPr>
          <p:cNvPr id="47128" name="Line 24"/>
          <p:cNvSpPr>
            <a:spLocks noChangeShapeType="1"/>
          </p:cNvSpPr>
          <p:nvPr/>
        </p:nvSpPr>
        <p:spPr bwMode="auto">
          <a:xfrm>
            <a:off x="1143000" y="4191000"/>
            <a:ext cx="76200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29" name="Text Box 25"/>
          <p:cNvSpPr txBox="1">
            <a:spLocks noChangeArrowheads="1"/>
          </p:cNvSpPr>
          <p:nvPr/>
        </p:nvSpPr>
        <p:spPr bwMode="auto">
          <a:xfrm>
            <a:off x="1063625" y="3581400"/>
            <a:ext cx="2487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 smtClean="0"/>
              <a:t> </a:t>
            </a:r>
            <a:endParaRPr lang="en-US" b="1" dirty="0"/>
          </a:p>
        </p:txBody>
      </p:sp>
      <p:grpSp>
        <p:nvGrpSpPr>
          <p:cNvPr id="47130" name="Group 26"/>
          <p:cNvGrpSpPr>
            <a:grpSpLocks/>
          </p:cNvGrpSpPr>
          <p:nvPr/>
        </p:nvGrpSpPr>
        <p:grpSpPr bwMode="auto">
          <a:xfrm>
            <a:off x="443706" y="1458329"/>
            <a:ext cx="685800" cy="685800"/>
            <a:chOff x="1303" y="1810"/>
            <a:chExt cx="432" cy="432"/>
          </a:xfrm>
        </p:grpSpPr>
        <p:grpSp>
          <p:nvGrpSpPr>
            <p:cNvPr id="47131" name="Group 27"/>
            <p:cNvGrpSpPr>
              <a:grpSpLocks/>
            </p:cNvGrpSpPr>
            <p:nvPr/>
          </p:nvGrpSpPr>
          <p:grpSpPr bwMode="auto">
            <a:xfrm>
              <a:off x="1303" y="1810"/>
              <a:ext cx="432" cy="432"/>
              <a:chOff x="816" y="2400"/>
              <a:chExt cx="480" cy="476"/>
            </a:xfrm>
          </p:grpSpPr>
          <p:grpSp>
            <p:nvGrpSpPr>
              <p:cNvPr id="47132" name="Group 28"/>
              <p:cNvGrpSpPr>
                <a:grpSpLocks/>
              </p:cNvGrpSpPr>
              <p:nvPr/>
            </p:nvGrpSpPr>
            <p:grpSpPr bwMode="auto">
              <a:xfrm>
                <a:off x="816" y="2400"/>
                <a:ext cx="480" cy="476"/>
                <a:chOff x="662" y="1574"/>
                <a:chExt cx="480" cy="476"/>
              </a:xfrm>
            </p:grpSpPr>
            <p:sp>
              <p:nvSpPr>
                <p:cNvPr id="10" name="Oval 29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" name="Oval 30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" name="Oval 31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584" name="Oval 32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7137" name="Group 33"/>
              <p:cNvGrpSpPr>
                <a:grpSpLocks/>
              </p:cNvGrpSpPr>
              <p:nvPr/>
            </p:nvGrpSpPr>
            <p:grpSpPr bwMode="auto">
              <a:xfrm>
                <a:off x="871" y="2455"/>
                <a:ext cx="376" cy="379"/>
                <a:chOff x="336" y="1049"/>
                <a:chExt cx="376" cy="379"/>
              </a:xfrm>
            </p:grpSpPr>
            <p:sp>
              <p:nvSpPr>
                <p:cNvPr id="47138" name="Oval 34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47139" name="Group 35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47140" name="Oval 36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41" name="Oval 37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42" name="Oval 38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43" name="Oval 39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7144" name="Text Box 40"/>
            <p:cNvSpPr txBox="1">
              <a:spLocks noChangeArrowheads="1"/>
            </p:cNvSpPr>
            <p:nvPr/>
          </p:nvSpPr>
          <p:spPr bwMode="gray">
            <a:xfrm>
              <a:off x="1406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rgbClr val="0000CC"/>
                  </a:solidFill>
                </a:rPr>
                <a:t>2</a:t>
              </a:r>
            </a:p>
          </p:txBody>
        </p:sp>
      </p:grpSp>
      <p:grpSp>
        <p:nvGrpSpPr>
          <p:cNvPr id="47145" name="Group 41"/>
          <p:cNvGrpSpPr>
            <a:grpSpLocks/>
          </p:cNvGrpSpPr>
          <p:nvPr/>
        </p:nvGrpSpPr>
        <p:grpSpPr bwMode="auto">
          <a:xfrm>
            <a:off x="457200" y="2667000"/>
            <a:ext cx="685800" cy="679450"/>
            <a:chOff x="1296" y="1200"/>
            <a:chExt cx="432" cy="428"/>
          </a:xfrm>
        </p:grpSpPr>
        <p:grpSp>
          <p:nvGrpSpPr>
            <p:cNvPr id="47146" name="Group 42"/>
            <p:cNvGrpSpPr>
              <a:grpSpLocks/>
            </p:cNvGrpSpPr>
            <p:nvPr/>
          </p:nvGrpSpPr>
          <p:grpSpPr bwMode="auto">
            <a:xfrm>
              <a:off x="1296" y="1200"/>
              <a:ext cx="432" cy="428"/>
              <a:chOff x="662" y="1574"/>
              <a:chExt cx="480" cy="476"/>
            </a:xfrm>
          </p:grpSpPr>
          <p:grpSp>
            <p:nvGrpSpPr>
              <p:cNvPr id="47147" name="Group 43"/>
              <p:cNvGrpSpPr>
                <a:grpSpLocks/>
              </p:cNvGrpSpPr>
              <p:nvPr/>
            </p:nvGrpSpPr>
            <p:grpSpPr bwMode="auto">
              <a:xfrm>
                <a:off x="662" y="1574"/>
                <a:ext cx="480" cy="476"/>
                <a:chOff x="662" y="1574"/>
                <a:chExt cx="480" cy="476"/>
              </a:xfrm>
            </p:grpSpPr>
            <p:sp>
              <p:nvSpPr>
                <p:cNvPr id="13" name="Oval 44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" name="Oval 45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32001"/>
                      </a:schemeClr>
                    </a:gs>
                    <a:gs pos="100000">
                      <a:schemeClr val="accent1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598" name="Oval 46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54118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599" name="Oval 47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63529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7152" name="Group 48"/>
              <p:cNvGrpSpPr>
                <a:grpSpLocks/>
              </p:cNvGrpSpPr>
              <p:nvPr/>
            </p:nvGrpSpPr>
            <p:grpSpPr bwMode="auto">
              <a:xfrm>
                <a:off x="720" y="1625"/>
                <a:ext cx="376" cy="379"/>
                <a:chOff x="336" y="1049"/>
                <a:chExt cx="376" cy="379"/>
              </a:xfrm>
            </p:grpSpPr>
            <p:sp>
              <p:nvSpPr>
                <p:cNvPr id="47153" name="Oval 49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47154" name="Group 50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47155" name="Oval 51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56" name="Oval 52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57" name="Oval 53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58" name="Oval 54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7159" name="Text Box 55"/>
            <p:cNvSpPr txBox="1">
              <a:spLocks noChangeArrowheads="1"/>
            </p:cNvSpPr>
            <p:nvPr/>
          </p:nvSpPr>
          <p:spPr bwMode="gray">
            <a:xfrm>
              <a:off x="1392" y="1269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CC"/>
                  </a:solidFill>
                </a:rPr>
                <a:t>3</a:t>
              </a:r>
            </a:p>
          </p:txBody>
        </p:sp>
      </p:grpSp>
      <p:grpSp>
        <p:nvGrpSpPr>
          <p:cNvPr id="47160" name="Group 56"/>
          <p:cNvGrpSpPr>
            <a:grpSpLocks/>
          </p:cNvGrpSpPr>
          <p:nvPr/>
        </p:nvGrpSpPr>
        <p:grpSpPr bwMode="auto">
          <a:xfrm>
            <a:off x="457200" y="3507654"/>
            <a:ext cx="685800" cy="685800"/>
            <a:chOff x="1323" y="3010"/>
            <a:chExt cx="432" cy="432"/>
          </a:xfrm>
        </p:grpSpPr>
        <p:grpSp>
          <p:nvGrpSpPr>
            <p:cNvPr id="47161" name="Group 57"/>
            <p:cNvGrpSpPr>
              <a:grpSpLocks/>
            </p:cNvGrpSpPr>
            <p:nvPr/>
          </p:nvGrpSpPr>
          <p:grpSpPr bwMode="auto">
            <a:xfrm>
              <a:off x="1323" y="3010"/>
              <a:ext cx="432" cy="432"/>
              <a:chOff x="816" y="2400"/>
              <a:chExt cx="480" cy="476"/>
            </a:xfrm>
          </p:grpSpPr>
          <p:grpSp>
            <p:nvGrpSpPr>
              <p:cNvPr id="47162" name="Group 58"/>
              <p:cNvGrpSpPr>
                <a:grpSpLocks/>
              </p:cNvGrpSpPr>
              <p:nvPr/>
            </p:nvGrpSpPr>
            <p:grpSpPr bwMode="auto">
              <a:xfrm>
                <a:off x="816" y="2400"/>
                <a:ext cx="480" cy="476"/>
                <a:chOff x="662" y="1574"/>
                <a:chExt cx="480" cy="476"/>
              </a:xfrm>
            </p:grpSpPr>
            <p:sp>
              <p:nvSpPr>
                <p:cNvPr id="15" name="Oval 59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12" name="Oval 60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13" name="Oval 61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14" name="Oval 62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7167" name="Group 63"/>
              <p:cNvGrpSpPr>
                <a:grpSpLocks/>
              </p:cNvGrpSpPr>
              <p:nvPr/>
            </p:nvGrpSpPr>
            <p:grpSpPr bwMode="auto">
              <a:xfrm>
                <a:off x="871" y="2455"/>
                <a:ext cx="376" cy="379"/>
                <a:chOff x="336" y="1049"/>
                <a:chExt cx="376" cy="379"/>
              </a:xfrm>
            </p:grpSpPr>
            <p:sp>
              <p:nvSpPr>
                <p:cNvPr id="47168" name="Oval 64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47169" name="Group 65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47170" name="Oval 66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71" name="Oval 67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72" name="Oval 68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73" name="Oval 69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7174" name="Text Box 70"/>
            <p:cNvSpPr txBox="1">
              <a:spLocks noChangeArrowheads="1"/>
            </p:cNvSpPr>
            <p:nvPr/>
          </p:nvSpPr>
          <p:spPr bwMode="gray">
            <a:xfrm>
              <a:off x="1412" y="3072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CC"/>
                  </a:solidFill>
                </a:rPr>
                <a:t>4</a:t>
              </a:r>
            </a:p>
          </p:txBody>
        </p:sp>
      </p:grpSp>
      <p:grpSp>
        <p:nvGrpSpPr>
          <p:cNvPr id="47175" name="Group 71"/>
          <p:cNvGrpSpPr>
            <a:grpSpLocks/>
          </p:cNvGrpSpPr>
          <p:nvPr/>
        </p:nvGrpSpPr>
        <p:grpSpPr bwMode="auto">
          <a:xfrm>
            <a:off x="403166" y="4815278"/>
            <a:ext cx="685800" cy="685800"/>
            <a:chOff x="1323" y="3010"/>
            <a:chExt cx="432" cy="432"/>
          </a:xfrm>
        </p:grpSpPr>
        <p:grpSp>
          <p:nvGrpSpPr>
            <p:cNvPr id="47176" name="Group 72"/>
            <p:cNvGrpSpPr>
              <a:grpSpLocks/>
            </p:cNvGrpSpPr>
            <p:nvPr/>
          </p:nvGrpSpPr>
          <p:grpSpPr bwMode="auto">
            <a:xfrm>
              <a:off x="1323" y="3010"/>
              <a:ext cx="432" cy="432"/>
              <a:chOff x="816" y="2400"/>
              <a:chExt cx="480" cy="476"/>
            </a:xfrm>
          </p:grpSpPr>
          <p:grpSp>
            <p:nvGrpSpPr>
              <p:cNvPr id="47177" name="Group 73"/>
              <p:cNvGrpSpPr>
                <a:grpSpLocks/>
              </p:cNvGrpSpPr>
              <p:nvPr/>
            </p:nvGrpSpPr>
            <p:grpSpPr bwMode="auto">
              <a:xfrm>
                <a:off x="816" y="2400"/>
                <a:ext cx="480" cy="476"/>
                <a:chOff x="662" y="1574"/>
                <a:chExt cx="480" cy="476"/>
              </a:xfrm>
            </p:grpSpPr>
            <p:sp>
              <p:nvSpPr>
                <p:cNvPr id="151626" name="Oval 74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27" name="Oval 75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28" name="Oval 76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29" name="Oval 77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7182" name="Group 78"/>
              <p:cNvGrpSpPr>
                <a:grpSpLocks/>
              </p:cNvGrpSpPr>
              <p:nvPr/>
            </p:nvGrpSpPr>
            <p:grpSpPr bwMode="auto">
              <a:xfrm>
                <a:off x="871" y="2455"/>
                <a:ext cx="376" cy="379"/>
                <a:chOff x="336" y="1049"/>
                <a:chExt cx="376" cy="379"/>
              </a:xfrm>
            </p:grpSpPr>
            <p:sp>
              <p:nvSpPr>
                <p:cNvPr id="47183" name="Oval 79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47184" name="Group 80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47185" name="Oval 81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86" name="Oval 82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87" name="Oval 83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88" name="Oval 84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7189" name="Text Box 85"/>
            <p:cNvSpPr txBox="1">
              <a:spLocks noChangeArrowheads="1"/>
            </p:cNvSpPr>
            <p:nvPr/>
          </p:nvSpPr>
          <p:spPr bwMode="gray">
            <a:xfrm>
              <a:off x="1411" y="3072"/>
              <a:ext cx="22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400" b="1" dirty="0">
                  <a:solidFill>
                    <a:srgbClr val="0000CC"/>
                  </a:solidFill>
                </a:rPr>
                <a:t>5</a:t>
              </a:r>
              <a:endParaRPr lang="en-US" sz="2400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47190" name="Line 86"/>
          <p:cNvSpPr>
            <a:spLocks noChangeShapeType="1"/>
          </p:cNvSpPr>
          <p:nvPr/>
        </p:nvSpPr>
        <p:spPr bwMode="auto">
          <a:xfrm>
            <a:off x="1116013" y="4866644"/>
            <a:ext cx="76962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7192" name="Picture 88" descr="1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5486400"/>
            <a:ext cx="16129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93" name="Picture 89" descr="1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715000"/>
            <a:ext cx="9779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210" name="Line 106"/>
          <p:cNvSpPr>
            <a:spLocks noChangeShapeType="1"/>
          </p:cNvSpPr>
          <p:nvPr/>
        </p:nvSpPr>
        <p:spPr bwMode="auto">
          <a:xfrm>
            <a:off x="1116013" y="5992830"/>
            <a:ext cx="76962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76594" y="756558"/>
            <a:ext cx="7486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29.12.2012 № 273-ФЗ «Об образовании в Российской Федерации»;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6998" y="1329109"/>
            <a:ext cx="74298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Минобрнауки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России от 08.04.2014 № 293 «Об утверждении Порядка приёма на обучение по образовательным программам дошкольного образования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»; Приказ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Минобрнауки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Росии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от 28.12.2015 № 1527 «Об утверждении Порядка и условий осуществления перевода обучающихся из одной организации…»;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6997" y="2768510"/>
            <a:ext cx="76496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ПАГЕ от 18.03.2015 № 689 «О закреплении территорий муниципального образования «город Екатеринбург» за муниципальными дошкольными образовательными организациями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 (с изменениями от 28.02.2019 № 383);</a:t>
            </a:r>
            <a:r>
              <a:rPr lang="ru-RU" sz="1600" dirty="0" smtClean="0">
                <a:hlinkClick r:id="rId4"/>
              </a:rPr>
              <a:t> </a:t>
            </a:r>
            <a:endParaRPr lang="ru-RU" sz="14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04978" y="3631390"/>
            <a:ext cx="77469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Распоряжение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Управления образования АГЕ от 18.08.2014 № 1753/46/36 «Об утверждении Положения о порядке учёта детей, подлежащих обучению по образовательным программам дошкольного образования в муниципальном образовании «город Екатеринбург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 (с изменениями);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06394" y="4942998"/>
            <a:ext cx="76455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Распоряжения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Управления образования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«Об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утверждении списков детей, подлежащих обучению по образовательным программам дошкольного образования;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836712"/>
            <a:ext cx="7315200" cy="1442045"/>
          </a:xfrm>
        </p:spPr>
        <p:txBody>
          <a:bodyPr/>
          <a:lstStyle/>
          <a:p>
            <a:pPr algn="ctr"/>
            <a:r>
              <a:rPr lang="ru-RU" sz="1800" dirty="0"/>
              <a:t>Учет детей для зачисления в организацию ведется по возрастным группам, формируемым с даты рождения детей за период с 01 сентября по 31 августа следующего календарного года:</a:t>
            </a:r>
            <a:br>
              <a:rPr lang="ru-RU" sz="1800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2891979"/>
          </a:xfrm>
        </p:spPr>
        <p:txBody>
          <a:bodyPr/>
          <a:lstStyle/>
          <a:p>
            <a:r>
              <a:rPr lang="ru-RU" sz="2000" dirty="0" smtClean="0"/>
              <a:t>дети </a:t>
            </a:r>
            <a:r>
              <a:rPr lang="ru-RU" sz="2000" dirty="0"/>
              <a:t>до 3-х лет — в группу раннего возраста;</a:t>
            </a:r>
          </a:p>
          <a:p>
            <a:r>
              <a:rPr lang="ru-RU" sz="2000" dirty="0" smtClean="0"/>
              <a:t>дети </a:t>
            </a:r>
            <a:r>
              <a:rPr lang="ru-RU" sz="2000" dirty="0"/>
              <a:t>4-го года жизни — в младшую группу;</a:t>
            </a:r>
          </a:p>
          <a:p>
            <a:r>
              <a:rPr lang="ru-RU" sz="2000" dirty="0" smtClean="0"/>
              <a:t>дети </a:t>
            </a:r>
            <a:r>
              <a:rPr lang="ru-RU" sz="2000" dirty="0"/>
              <a:t>5-го года жизни — в среднюю группу;</a:t>
            </a:r>
          </a:p>
          <a:p>
            <a:r>
              <a:rPr lang="ru-RU" sz="2000" dirty="0" smtClean="0"/>
              <a:t>дети </a:t>
            </a:r>
            <a:r>
              <a:rPr lang="ru-RU" sz="2000" dirty="0"/>
              <a:t>6-го года жизни — в старшую группу;</a:t>
            </a:r>
          </a:p>
          <a:p>
            <a:r>
              <a:rPr lang="ru-RU" sz="2000" dirty="0" smtClean="0"/>
              <a:t>дети </a:t>
            </a:r>
            <a:r>
              <a:rPr lang="ru-RU" sz="2000" dirty="0"/>
              <a:t>7-го года жизни — в подготовительную группу.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806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892480" cy="863823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A5002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Изменения процедуры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при комплектовании МДОО: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gray">
          <a:xfrm rot="3419336">
            <a:off x="7204075" y="1517651"/>
            <a:ext cx="923925" cy="1003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gray">
          <a:xfrm rot="3419336">
            <a:off x="2235200" y="2884488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gray">
          <a:xfrm rot="3419336">
            <a:off x="3027362" y="4110038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gray">
          <a:xfrm rot="3419336">
            <a:off x="4395787" y="3244851"/>
            <a:ext cx="923925" cy="10033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>
            <a:off x="2987675" y="3860800"/>
            <a:ext cx="215900" cy="360363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 flipV="1">
            <a:off x="4067175" y="4005263"/>
            <a:ext cx="433388" cy="287337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 flipV="1">
            <a:off x="6877050" y="2276475"/>
            <a:ext cx="431800" cy="288925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928687" y="4870450"/>
            <a:ext cx="28115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rgbClr val="000000"/>
                </a:solidFill>
              </a:rPr>
              <a:t>Обеспечение «прозрачности» и открытости процедуры распределения мест;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gray">
          <a:xfrm rot="3419336">
            <a:off x="5764212" y="2381251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gray">
          <a:xfrm rot="3419336">
            <a:off x="1587500" y="1804988"/>
            <a:ext cx="923925" cy="1003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22224" y="1436509"/>
            <a:ext cx="181292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rgbClr val="000000"/>
                </a:solidFill>
              </a:rPr>
              <a:t>Закрепление территорий за МДОО </a:t>
            </a:r>
          </a:p>
          <a:p>
            <a:pPr eaLnBrk="0" hangingPunct="0"/>
            <a:r>
              <a:rPr lang="ru-RU" b="1" dirty="0" smtClean="0">
                <a:solidFill>
                  <a:srgbClr val="000000"/>
                </a:solidFill>
              </a:rPr>
              <a:t>(с 01.04.2014); 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54288" name="AutoShape 16"/>
          <p:cNvSpPr>
            <a:spLocks noChangeArrowheads="1"/>
          </p:cNvSpPr>
          <p:nvPr/>
        </p:nvSpPr>
        <p:spPr bwMode="auto">
          <a:xfrm>
            <a:off x="1835150" y="2060575"/>
            <a:ext cx="503238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9" name="AutoShape 17"/>
          <p:cNvSpPr>
            <a:spLocks noChangeArrowheads="1"/>
          </p:cNvSpPr>
          <p:nvPr/>
        </p:nvSpPr>
        <p:spPr bwMode="auto">
          <a:xfrm>
            <a:off x="4645025" y="3500438"/>
            <a:ext cx="503238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0" name="AutoShape 18"/>
          <p:cNvSpPr>
            <a:spLocks noChangeArrowheads="1"/>
          </p:cNvSpPr>
          <p:nvPr/>
        </p:nvSpPr>
        <p:spPr bwMode="auto">
          <a:xfrm>
            <a:off x="2484438" y="3141663"/>
            <a:ext cx="503237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1" name="AutoShape 19"/>
          <p:cNvSpPr>
            <a:spLocks noChangeArrowheads="1"/>
          </p:cNvSpPr>
          <p:nvPr/>
        </p:nvSpPr>
        <p:spPr bwMode="auto">
          <a:xfrm>
            <a:off x="3276600" y="4365625"/>
            <a:ext cx="503238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2" name="AutoShape 20"/>
          <p:cNvSpPr>
            <a:spLocks noChangeArrowheads="1"/>
          </p:cNvSpPr>
          <p:nvPr/>
        </p:nvSpPr>
        <p:spPr bwMode="auto">
          <a:xfrm>
            <a:off x="6011863" y="2636838"/>
            <a:ext cx="503237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3" name="AutoShape 21"/>
          <p:cNvSpPr>
            <a:spLocks noChangeArrowheads="1"/>
          </p:cNvSpPr>
          <p:nvPr/>
        </p:nvSpPr>
        <p:spPr bwMode="auto">
          <a:xfrm>
            <a:off x="7453313" y="1700213"/>
            <a:ext cx="503237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4" name="Text Box 22"/>
          <p:cNvSpPr txBox="1">
            <a:spLocks noChangeArrowheads="1"/>
          </p:cNvSpPr>
          <p:nvPr/>
        </p:nvSpPr>
        <p:spPr bwMode="auto">
          <a:xfrm>
            <a:off x="4306301" y="4694544"/>
            <a:ext cx="23486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rgbClr val="000000"/>
                </a:solidFill>
              </a:rPr>
              <a:t>Предоставление дошкольного образования для детей с 2 - х лет;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54295" name="Line 23"/>
          <p:cNvSpPr>
            <a:spLocks noChangeShapeType="1"/>
          </p:cNvSpPr>
          <p:nvPr/>
        </p:nvSpPr>
        <p:spPr bwMode="auto">
          <a:xfrm>
            <a:off x="2339975" y="2708275"/>
            <a:ext cx="200025" cy="284163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6" name="Text Box 24"/>
          <p:cNvSpPr txBox="1">
            <a:spLocks noChangeArrowheads="1"/>
          </p:cNvSpPr>
          <p:nvPr/>
        </p:nvSpPr>
        <p:spPr bwMode="auto">
          <a:xfrm>
            <a:off x="7221923" y="2732355"/>
            <a:ext cx="223291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600" b="1" dirty="0" smtClean="0">
                <a:solidFill>
                  <a:srgbClr val="000000"/>
                </a:solidFill>
              </a:rPr>
              <a:t>Включение руководителей МДОО в работу с системой АИС «Образование».</a:t>
            </a: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54297" name="Text Box 25"/>
          <p:cNvSpPr txBox="1">
            <a:spLocks noChangeArrowheads="1"/>
          </p:cNvSpPr>
          <p:nvPr/>
        </p:nvSpPr>
        <p:spPr bwMode="auto">
          <a:xfrm>
            <a:off x="2987675" y="2019301"/>
            <a:ext cx="26971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rgbClr val="000000"/>
                </a:solidFill>
              </a:rPr>
              <a:t>Автоматизированное распределение мест;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54298" name="Text Box 26"/>
          <p:cNvSpPr txBox="1">
            <a:spLocks noChangeArrowheads="1"/>
          </p:cNvSpPr>
          <p:nvPr/>
        </p:nvSpPr>
        <p:spPr bwMode="auto">
          <a:xfrm>
            <a:off x="5627277" y="3825765"/>
            <a:ext cx="23848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>
                <a:solidFill>
                  <a:srgbClr val="000000"/>
                </a:solidFill>
              </a:rPr>
              <a:t>П</a:t>
            </a:r>
            <a:r>
              <a:rPr lang="ru-RU" b="1" dirty="0" smtClean="0">
                <a:solidFill>
                  <a:srgbClr val="000000"/>
                </a:solidFill>
              </a:rPr>
              <a:t>роцедура информирования;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4299" name="Line 27"/>
          <p:cNvSpPr>
            <a:spLocks noChangeShapeType="1"/>
          </p:cNvSpPr>
          <p:nvPr/>
        </p:nvSpPr>
        <p:spPr bwMode="auto">
          <a:xfrm flipV="1">
            <a:off x="5364163" y="3213100"/>
            <a:ext cx="431800" cy="288925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4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5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5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5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5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5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75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nimBg="1"/>
      <p:bldP spid="54276" grpId="0" animBg="1"/>
      <p:bldP spid="54276" grpId="1" animBg="1"/>
      <p:bldP spid="54278" grpId="0" animBg="1"/>
      <p:bldP spid="54279" grpId="0" animBg="1"/>
      <p:bldP spid="54284" grpId="0"/>
      <p:bldP spid="54285" grpId="0" animBg="1"/>
      <p:bldP spid="54286" grpId="0" animBg="1"/>
      <p:bldP spid="54288" grpId="0" animBg="1"/>
      <p:bldP spid="54289" grpId="0" animBg="1"/>
      <p:bldP spid="54290" grpId="0" animBg="1"/>
      <p:bldP spid="54291" grpId="0" animBg="1"/>
      <p:bldP spid="54292" grpId="0" animBg="1"/>
      <p:bldP spid="54293" grpId="0" animBg="1"/>
      <p:bldP spid="54294" grpId="0"/>
      <p:bldP spid="54296" grpId="0"/>
      <p:bldP spid="54297" grpId="0"/>
      <p:bldP spid="542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475656" y="5670568"/>
            <a:ext cx="7560840" cy="1058215"/>
          </a:xfrm>
          <a:prstGeom prst="roundRect">
            <a:avLst/>
          </a:prstGeom>
          <a:solidFill>
            <a:srgbClr val="DDDDDD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>
          <a:xfrm>
            <a:off x="1973618" y="228600"/>
            <a:ext cx="6990870" cy="914400"/>
          </a:xfr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76200" cmpd="tri">
            <a:solidFill>
              <a:srgbClr val="CC00FF"/>
            </a:solidFill>
          </a:ln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Модель работы по зачислению детей в МДОО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 rot="642469">
            <a:off x="390807" y="564673"/>
            <a:ext cx="1928323" cy="40269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Цикличность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75233" y="2503553"/>
            <a:ext cx="2408535" cy="2677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Tx/>
              <a:buChar char="-"/>
            </a:pPr>
            <a:r>
              <a:rPr lang="ru-RU" sz="1400" b="1" dirty="0" smtClean="0">
                <a:hlinkClick r:id="rId2" action="ppaction://hlinksldjump"/>
              </a:rPr>
              <a:t>Направление в МДОО списков детей;</a:t>
            </a:r>
            <a:endParaRPr lang="ru-RU" sz="1400" b="1" dirty="0" smtClean="0"/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Прием и регистрация заявлений на смену;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Анализ данных о количестве зачисленных детей и количестве вакантных мест;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Формирование списков к заседанию комиссии.</a:t>
            </a:r>
            <a:endParaRPr lang="en-US" sz="1400" b="1" dirty="0"/>
          </a:p>
        </p:txBody>
      </p:sp>
      <p:sp>
        <p:nvSpPr>
          <p:cNvPr id="50209" name="Text Box 33"/>
          <p:cNvSpPr txBox="1">
            <a:spLocks noChangeArrowheads="1"/>
          </p:cNvSpPr>
          <p:nvPr/>
        </p:nvSpPr>
        <p:spPr bwMode="auto">
          <a:xfrm>
            <a:off x="1973618" y="5721999"/>
            <a:ext cx="706287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/>
              <a:t>Результат: оказание услуги по предоставлению дошкольного образования</a:t>
            </a:r>
            <a:endParaRPr lang="en-US" sz="2000" b="1" dirty="0"/>
          </a:p>
        </p:txBody>
      </p:sp>
      <p:sp>
        <p:nvSpPr>
          <p:cNvPr id="50223" name="Rectangle 47"/>
          <p:cNvSpPr>
            <a:spLocks noChangeArrowheads="1"/>
          </p:cNvSpPr>
          <p:nvPr/>
        </p:nvSpPr>
        <p:spPr bwMode="auto">
          <a:xfrm>
            <a:off x="75233" y="2385047"/>
            <a:ext cx="2619829" cy="3810336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25" name="AutoShape 49"/>
          <p:cNvSpPr>
            <a:spLocks noChangeArrowheads="1"/>
          </p:cNvSpPr>
          <p:nvPr/>
        </p:nvSpPr>
        <p:spPr bwMode="auto">
          <a:xfrm>
            <a:off x="1905000" y="5029200"/>
            <a:ext cx="1371600" cy="457200"/>
          </a:xfrm>
          <a:prstGeom prst="downArrow">
            <a:avLst>
              <a:gd name="adj1" fmla="val 39657"/>
              <a:gd name="adj2" fmla="val 38069"/>
            </a:avLst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27" name="AutoShape 51"/>
          <p:cNvSpPr>
            <a:spLocks noChangeArrowheads="1"/>
          </p:cNvSpPr>
          <p:nvPr/>
        </p:nvSpPr>
        <p:spPr bwMode="auto">
          <a:xfrm>
            <a:off x="5867400" y="5029200"/>
            <a:ext cx="1371600" cy="457200"/>
          </a:xfrm>
          <a:prstGeom prst="downArrow">
            <a:avLst>
              <a:gd name="adj1" fmla="val 39657"/>
              <a:gd name="adj2" fmla="val 38069"/>
            </a:avLst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39" name="AutoShape 63"/>
          <p:cNvSpPr>
            <a:spLocks noChangeArrowheads="1"/>
          </p:cNvSpPr>
          <p:nvPr/>
        </p:nvSpPr>
        <p:spPr bwMode="auto">
          <a:xfrm>
            <a:off x="63500" y="1242047"/>
            <a:ext cx="2133600" cy="1143000"/>
          </a:xfrm>
          <a:prstGeom prst="downArrow">
            <a:avLst>
              <a:gd name="adj1" fmla="val 74704"/>
              <a:gd name="adj2" fmla="val 47046"/>
            </a:avLst>
          </a:prstGeom>
          <a:gradFill rotWithShape="1">
            <a:gsLst>
              <a:gs pos="0">
                <a:schemeClr val="tx1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 dirty="0">
              <a:solidFill>
                <a:srgbClr val="CCFFFF"/>
              </a:solidFill>
            </a:endParaRPr>
          </a:p>
          <a:p>
            <a:pPr algn="ctr"/>
            <a:r>
              <a:rPr lang="ru-RU" b="1" dirty="0" smtClean="0">
                <a:solidFill>
                  <a:srgbClr val="CCFFFF"/>
                </a:solidFill>
              </a:rPr>
              <a:t>Управление </a:t>
            </a:r>
          </a:p>
          <a:p>
            <a:pPr algn="ctr"/>
            <a:r>
              <a:rPr lang="ru-RU" b="1" dirty="0" smtClean="0">
                <a:solidFill>
                  <a:srgbClr val="CCFFFF"/>
                </a:solidFill>
              </a:rPr>
              <a:t>образования</a:t>
            </a:r>
            <a:endParaRPr lang="ru-RU" b="1" dirty="0">
              <a:solidFill>
                <a:srgbClr val="CCFFFF"/>
              </a:solidFill>
            </a:endParaRPr>
          </a:p>
        </p:txBody>
      </p:sp>
      <p:sp>
        <p:nvSpPr>
          <p:cNvPr id="50240" name="AutoShape 64"/>
          <p:cNvSpPr>
            <a:spLocks noChangeArrowheads="1"/>
          </p:cNvSpPr>
          <p:nvPr/>
        </p:nvSpPr>
        <p:spPr bwMode="auto">
          <a:xfrm>
            <a:off x="3180118" y="1169988"/>
            <a:ext cx="2133600" cy="1143000"/>
          </a:xfrm>
          <a:prstGeom prst="downArrow">
            <a:avLst>
              <a:gd name="adj1" fmla="val 74704"/>
              <a:gd name="adj2" fmla="val 47046"/>
            </a:avLst>
          </a:prstGeom>
          <a:gradFill rotWithShape="1">
            <a:gsLst>
              <a:gs pos="0">
                <a:schemeClr val="tx1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CCFFFF"/>
                </a:solidFill>
              </a:rPr>
              <a:t>МДОО</a:t>
            </a:r>
            <a:endParaRPr lang="ru-RU" b="1" dirty="0">
              <a:solidFill>
                <a:srgbClr val="CCFFFF"/>
              </a:solidFill>
            </a:endParaRPr>
          </a:p>
        </p:txBody>
      </p:sp>
      <p:sp>
        <p:nvSpPr>
          <p:cNvPr id="50242" name="AutoShape 66"/>
          <p:cNvSpPr>
            <a:spLocks noChangeArrowheads="1"/>
          </p:cNvSpPr>
          <p:nvPr/>
        </p:nvSpPr>
        <p:spPr bwMode="auto">
          <a:xfrm>
            <a:off x="3733800" y="5029200"/>
            <a:ext cx="1371600" cy="457200"/>
          </a:xfrm>
          <a:prstGeom prst="downArrow">
            <a:avLst>
              <a:gd name="adj1" fmla="val 39657"/>
              <a:gd name="adj2" fmla="val 38069"/>
            </a:avLst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44" name="AutoShape 68"/>
          <p:cNvSpPr>
            <a:spLocks noChangeArrowheads="1"/>
          </p:cNvSpPr>
          <p:nvPr/>
        </p:nvSpPr>
        <p:spPr bwMode="auto">
          <a:xfrm>
            <a:off x="0" y="6227151"/>
            <a:ext cx="1828800" cy="533400"/>
          </a:xfrm>
          <a:prstGeom prst="wedgeRoundRectCallout">
            <a:avLst>
              <a:gd name="adj1" fmla="val 136458"/>
              <a:gd name="adj2" fmla="val -20327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dirty="0" smtClean="0">
                <a:solidFill>
                  <a:srgbClr val="6600CC"/>
                </a:solidFill>
              </a:rPr>
              <a:t>Соблюдение законодательства</a:t>
            </a:r>
            <a:endParaRPr lang="ru-RU" sz="1400" dirty="0">
              <a:solidFill>
                <a:srgbClr val="6600CC"/>
              </a:solidFill>
            </a:endParaRPr>
          </a:p>
        </p:txBody>
      </p:sp>
      <p:sp>
        <p:nvSpPr>
          <p:cNvPr id="50245" name="AutoShape 69"/>
          <p:cNvSpPr>
            <a:spLocks noChangeArrowheads="1"/>
          </p:cNvSpPr>
          <p:nvPr/>
        </p:nvSpPr>
        <p:spPr bwMode="auto">
          <a:xfrm>
            <a:off x="7239000" y="4845032"/>
            <a:ext cx="1905001" cy="737649"/>
          </a:xfrm>
          <a:prstGeom prst="wedgeRoundRectCallout">
            <a:avLst>
              <a:gd name="adj1" fmla="val -219332"/>
              <a:gd name="adj2" fmla="val -25309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 dirty="0" smtClean="0">
                <a:solidFill>
                  <a:srgbClr val="6600CC"/>
                </a:solidFill>
              </a:rPr>
              <a:t>Контроль правоохранительных  органов</a:t>
            </a:r>
            <a:endParaRPr lang="ru-RU" sz="1200" b="1" dirty="0">
              <a:solidFill>
                <a:srgbClr val="6600CC"/>
              </a:solidFill>
            </a:endParaRPr>
          </a:p>
        </p:txBody>
      </p:sp>
      <p:sp>
        <p:nvSpPr>
          <p:cNvPr id="70" name="AutoShape 64"/>
          <p:cNvSpPr>
            <a:spLocks noChangeArrowheads="1"/>
          </p:cNvSpPr>
          <p:nvPr/>
        </p:nvSpPr>
        <p:spPr bwMode="auto">
          <a:xfrm>
            <a:off x="6247964" y="1143000"/>
            <a:ext cx="2133600" cy="1143000"/>
          </a:xfrm>
          <a:prstGeom prst="downArrow">
            <a:avLst>
              <a:gd name="adj1" fmla="val 74704"/>
              <a:gd name="adj2" fmla="val 47046"/>
            </a:avLst>
          </a:prstGeom>
          <a:gradFill rotWithShape="1">
            <a:gsLst>
              <a:gs pos="0">
                <a:schemeClr val="tx1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CCFFFF"/>
                </a:solidFill>
              </a:rPr>
              <a:t>Родители</a:t>
            </a:r>
            <a:endParaRPr lang="ru-RU" b="1" dirty="0">
              <a:solidFill>
                <a:srgbClr val="CCFFFF"/>
              </a:solidFill>
            </a:endParaRPr>
          </a:p>
        </p:txBody>
      </p:sp>
      <p:sp>
        <p:nvSpPr>
          <p:cNvPr id="73" name="Text Box 19"/>
          <p:cNvSpPr txBox="1">
            <a:spLocks noChangeArrowheads="1"/>
          </p:cNvSpPr>
          <p:nvPr/>
        </p:nvSpPr>
        <p:spPr bwMode="auto">
          <a:xfrm>
            <a:off x="2958775" y="2319776"/>
            <a:ext cx="2644912" cy="2677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Получение Распоряжений, списков детей;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>
                <a:hlinkClick r:id="rId2" action="ppaction://hlinksldjump"/>
              </a:rPr>
              <a:t>Информирование родителей о предоставлении места;</a:t>
            </a:r>
            <a:endParaRPr lang="ru-RU" sz="1400" b="1" dirty="0" smtClean="0"/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Выполнение действий в системе АИС «Образование»;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Работа с родителями, формирование личных дел.</a:t>
            </a:r>
            <a:endParaRPr lang="en-US" sz="1400" b="1" dirty="0"/>
          </a:p>
        </p:txBody>
      </p:sp>
      <p:sp>
        <p:nvSpPr>
          <p:cNvPr id="74" name="Rectangle 47"/>
          <p:cNvSpPr>
            <a:spLocks noChangeArrowheads="1"/>
          </p:cNvSpPr>
          <p:nvPr/>
        </p:nvSpPr>
        <p:spPr bwMode="auto">
          <a:xfrm>
            <a:off x="2927923" y="2209577"/>
            <a:ext cx="2619829" cy="2747564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" name="Rectangle 47"/>
          <p:cNvSpPr>
            <a:spLocks noChangeArrowheads="1"/>
          </p:cNvSpPr>
          <p:nvPr/>
        </p:nvSpPr>
        <p:spPr bwMode="auto">
          <a:xfrm>
            <a:off x="5956227" y="2232647"/>
            <a:ext cx="3109310" cy="261238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" name="Text Box 19"/>
          <p:cNvSpPr txBox="1">
            <a:spLocks noChangeArrowheads="1"/>
          </p:cNvSpPr>
          <p:nvPr/>
        </p:nvSpPr>
        <p:spPr bwMode="auto">
          <a:xfrm>
            <a:off x="6012161" y="2294932"/>
            <a:ext cx="3131840" cy="2462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Контроль обновления информации на ЕПГУ;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Принятие решения о зачислении ребенка на предоставленное место;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>
                <a:hlinkClick r:id="rId3" action="ppaction://hlinksldjump"/>
              </a:rPr>
              <a:t>Подготовка и предоставление </a:t>
            </a:r>
            <a:r>
              <a:rPr lang="ru-RU" sz="1400" b="1" dirty="0">
                <a:hlinkClick r:id="rId3" action="ppaction://hlinksldjump"/>
              </a:rPr>
              <a:t>д</a:t>
            </a:r>
            <a:r>
              <a:rPr lang="ru-RU" sz="1400" b="1" dirty="0" smtClean="0">
                <a:hlinkClick r:id="rId3" action="ppaction://hlinksldjump"/>
              </a:rPr>
              <a:t>окументов для зачисления ребенка в МДОО;</a:t>
            </a:r>
            <a:endParaRPr lang="ru-RU" sz="1400" b="1" dirty="0" smtClean="0"/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Заключение договора об образовании.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Федеральный закон № 411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just">
              <a:buNone/>
            </a:pPr>
            <a:r>
              <a:rPr lang="ru-RU" sz="3200" dirty="0" smtClean="0"/>
              <a:t>Дети, проживающие в одной семье и имеющие общее место жительства, имеют право преимущественного приема на обучение по основным образовательным программам дошкольного образования в муниципальные образовательные организации, в которых обучаются их братья и (или) сестры. 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9649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836712"/>
            <a:ext cx="7772400" cy="1728192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Федерал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ьный закон № 152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27 июля 2006 г. N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152-ФЗ</a:t>
            </a:r>
          </a:p>
          <a:p>
            <a:pPr algn="ctr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"О персональных данных" (с изменениями и дополнениями) </a:t>
            </a:r>
            <a:r>
              <a:rPr lang="ru-RU" dirty="0">
                <a:solidFill>
                  <a:srgbClr val="000000"/>
                </a:solidFill>
              </a:rPr>
              <a:t/>
            </a:r>
            <a:br>
              <a:rPr lang="ru-RU" dirty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/>
            </a:r>
            <a:br>
              <a:rPr lang="ru-RU" dirty="0">
                <a:solidFill>
                  <a:srgbClr val="000000"/>
                </a:solidFill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 bwMode="gray">
          <a:xfrm>
            <a:off x="467544" y="3609020"/>
            <a:ext cx="77724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Запрет  на публикацию списков, возможность уточнения сведений о предоставлении места только путем контроля информации на ЕПГУ или явки к районному оператору.</a:t>
            </a:r>
          </a:p>
          <a:p>
            <a:pPr marL="342900" indent="-342900" algn="just"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851920" y="2367744"/>
            <a:ext cx="864096" cy="1224136"/>
          </a:xfrm>
          <a:prstGeom prst="downArrow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08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908720"/>
            <a:ext cx="7772400" cy="1500187"/>
          </a:xfrm>
        </p:spPr>
        <p:txBody>
          <a:bodyPr/>
          <a:lstStyle/>
          <a:p>
            <a:pPr lvl="0" algn="ctr" eaLnBrk="1" hangingPunct="1">
              <a:spcBef>
                <a:spcPct val="0"/>
              </a:spcBef>
              <a:spcAft>
                <a:spcPts val="0"/>
              </a:spcAft>
            </a:pPr>
            <a:r>
              <a:rPr lang="ru-RU" sz="24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Приказ </a:t>
            </a:r>
            <a:r>
              <a:rPr lang="ru-RU" sz="24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Минобрнауки</a:t>
            </a:r>
            <a:r>
              <a:rPr lang="ru-RU" sz="24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России от 08.04.2014 № 293 «Об утверждении Порядка приёма на обучение по образовательным программам дошкольного образования</a:t>
            </a:r>
            <a:r>
              <a:rPr lang="ru-RU" sz="24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»</a:t>
            </a:r>
            <a:endParaRPr lang="ru-RU" b="1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 bwMode="gray">
          <a:xfrm>
            <a:off x="662112" y="2852936"/>
            <a:ext cx="77724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ru-RU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Заявление родителя (законного представителя);</a:t>
            </a:r>
          </a:p>
          <a:p>
            <a:pPr marL="285750" indent="-285750" algn="just" eaLnBrk="1" hangingPunct="1"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Оригинал документа, удостоверяющего личность родителя (законного представителя);</a:t>
            </a:r>
          </a:p>
          <a:p>
            <a:pPr marL="285750" indent="-285750" algn="just" eaLnBrk="1" hangingPunct="1"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М</a:t>
            </a:r>
            <a:r>
              <a:rPr lang="ru-RU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едицинское заключение.</a:t>
            </a:r>
            <a:endParaRPr lang="ru-RU" b="1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29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002587" cy="3383657"/>
          </a:xfrm>
        </p:spPr>
        <p:txBody>
          <a:bodyPr/>
          <a:lstStyle/>
          <a:p>
            <a:pPr algn="ctr" eaLnBrk="1" hangingPunct="1"/>
            <a:r>
              <a:rPr lang="ru-RU" sz="3200" i="1" dirty="0" smtClean="0"/>
              <a:t>На территории Чкаловского района </a:t>
            </a:r>
            <a:br>
              <a:rPr lang="ru-RU" sz="3200" i="1" dirty="0" smtClean="0"/>
            </a:br>
            <a:r>
              <a:rPr lang="ru-RU" sz="3200" i="1" dirty="0" smtClean="0"/>
              <a:t>7</a:t>
            </a:r>
            <a:r>
              <a:rPr lang="en-US" sz="3200" i="1" dirty="0"/>
              <a:t>0</a:t>
            </a:r>
            <a:r>
              <a:rPr lang="ru-RU" sz="3200" i="1" dirty="0" smtClean="0"/>
              <a:t> МДОО:</a:t>
            </a:r>
            <a:br>
              <a:rPr lang="ru-RU" sz="3200" i="1" dirty="0" smtClean="0"/>
            </a:br>
            <a:r>
              <a:rPr lang="ru-RU" sz="3200" i="1" dirty="0" smtClean="0"/>
              <a:t>6</a:t>
            </a:r>
            <a:r>
              <a:rPr lang="en-US" sz="3200" i="1" dirty="0"/>
              <a:t>7</a:t>
            </a:r>
            <a:r>
              <a:rPr lang="ru-RU" sz="3200" i="1" dirty="0" smtClean="0"/>
              <a:t> учреждений – в городе;</a:t>
            </a:r>
            <a:br>
              <a:rPr lang="ru-RU" sz="3200" i="1" dirty="0" smtClean="0"/>
            </a:br>
            <a:r>
              <a:rPr lang="ru-RU" sz="3200" i="1" dirty="0" smtClean="0"/>
              <a:t>3 учреждения – сельская местность.</a:t>
            </a:r>
            <a:br>
              <a:rPr lang="ru-RU" sz="3200" i="1" dirty="0" smtClean="0"/>
            </a:br>
            <a:endParaRPr lang="ru-RU" sz="3200" i="1" dirty="0" smtClean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4007" y="3212976"/>
            <a:ext cx="4401443" cy="334786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dirty="0" smtClean="0"/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dirty="0" smtClean="0"/>
              <a:t>    </a:t>
            </a:r>
            <a:endParaRPr lang="ru-RU" sz="2800" b="1" i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931" y="2996952"/>
            <a:ext cx="4271797" cy="3203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315200" cy="577949"/>
          </a:xfrm>
        </p:spPr>
        <p:txBody>
          <a:bodyPr/>
          <a:lstStyle/>
          <a:p>
            <a:pPr algn="ctr"/>
            <a:r>
              <a:rPr lang="ru-RU" sz="3600" dirty="0" smtClean="0"/>
              <a:t>МДОО Чкаловского района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67544" y="1052736"/>
            <a:ext cx="8424936" cy="3744415"/>
          </a:xfrm>
        </p:spPr>
        <p:txBody>
          <a:bodyPr/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бщеразвивающей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направленности осуществляется реализация образовательной программы дошкольного образования. Дошкольные образовательные учреждения, расположенные на территории Чкаловского района, реализующие образовательную программу дошкольного образования: 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МДОУ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№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11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, 16, 33, 47, 48, 66, 89,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121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, 127, 131, 133,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147, 148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, 201, 223, 247, 250, 257, 275, 277, 316, 321, 324, 326, 358, 360, 362, 385, 385 «Сказка», 391, 398, 402, 405, 410, 424, 426, 427, 429,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437, 443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, 454, 456, 456, 463, 464, 476, 482, 489, 493, 497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509, 512, 519, 528, 539, 546, 548, 566, 572, 578, 586, 587.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7220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58763"/>
            <a:ext cx="8075240" cy="944562"/>
          </a:xfrm>
        </p:spPr>
        <p:txBody>
          <a:bodyPr/>
          <a:lstStyle/>
          <a:p>
            <a:pPr algn="ctr"/>
            <a:r>
              <a:rPr lang="ru-RU" sz="3200" dirty="0" smtClean="0"/>
              <a:t>МДОО Чкаловского района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464496"/>
          </a:xfrm>
        </p:spPr>
        <p:txBody>
          <a:bodyPr/>
          <a:lstStyle/>
          <a:p>
            <a:pPr lvl="0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группах компенсирующей направленности осуществляется реализация адаптированной образовательной программы дошкольного образования для детей с ограниченными возможностями здоровья с учетом особенностей их психофизического развития, индивидуальных возможностей, обеспечивающей коррекцию нарушения развития и социальную адаптацию воспитанников с ограниченными  возможностями здоровья.  </a:t>
            </a:r>
            <a:endParaRPr lang="ru-RU" sz="20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Дошкольные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образовательные учреждения, расположенные на территории Чкаловского района, реализующие адаптированную образовательную программу дошкольного образования: </a:t>
            </a:r>
            <a:endParaRPr lang="ru-RU" sz="20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МДОУ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№ 188,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360, 410,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427, 438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464, 493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528, 539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548, 572, 586.</a:t>
            </a:r>
            <a:endParaRPr lang="ru-RU" sz="12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11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772816"/>
            <a:ext cx="7772400" cy="2880320"/>
          </a:xfrm>
        </p:spPr>
        <p:txBody>
          <a:bodyPr/>
          <a:lstStyle/>
          <a:p>
            <a:pPr marL="342900" lvl="0" indent="449580" algn="just">
              <a:lnSpc>
                <a:spcPct val="115000"/>
              </a:lnSpc>
              <a:spcAft>
                <a:spcPts val="0"/>
              </a:spcAft>
              <a:buFontTx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Группы оздоровительной направленности созданы в МДОУ № 341 для детей с туберкулезной интоксикацией, часто болеющих детей, нуждающихся в длительном лечении и проведении комплекса специальных лечебно-оздоровительных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мероприятий; </a:t>
            </a:r>
            <a:endParaRPr lang="ru-RU" sz="12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8075240" cy="944562"/>
          </a:xfrm>
        </p:spPr>
        <p:txBody>
          <a:bodyPr/>
          <a:lstStyle/>
          <a:p>
            <a:pPr algn="ctr"/>
            <a:r>
              <a:rPr lang="ru-RU" sz="3200" dirty="0" smtClean="0"/>
              <a:t>МДОО Чкаловского района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5519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365104"/>
            <a:ext cx="8424936" cy="2016224"/>
          </a:xfrm>
        </p:spPr>
        <p:txBody>
          <a:bodyPr/>
          <a:lstStyle/>
          <a:p>
            <a:pPr algn="ctr"/>
            <a:r>
              <a:rPr lang="ru-RU" sz="2800" dirty="0" smtClean="0"/>
              <a:t>Количество детей посещающих МДОО Чкаловского района </a:t>
            </a:r>
            <a:r>
              <a:rPr lang="ru-RU" sz="2800" b="1" dirty="0" smtClean="0"/>
              <a:t>– </a:t>
            </a:r>
          </a:p>
          <a:p>
            <a:pPr algn="ctr"/>
            <a:r>
              <a:rPr lang="en-US" sz="2800" b="1" dirty="0" smtClean="0"/>
              <a:t>15535</a:t>
            </a:r>
            <a:r>
              <a:rPr lang="ru-RU" sz="2800" b="1" dirty="0" smtClean="0"/>
              <a:t> </a:t>
            </a:r>
            <a:r>
              <a:rPr lang="ru-RU" sz="2800" dirty="0" smtClean="0"/>
              <a:t>воспитанника</a:t>
            </a:r>
            <a:r>
              <a:rPr lang="ru-RU" sz="2800" b="1" dirty="0" smtClean="0"/>
              <a:t> </a:t>
            </a:r>
            <a:r>
              <a:rPr lang="en-US" sz="2800" b="1" dirty="0" smtClean="0"/>
              <a:t>(</a:t>
            </a:r>
            <a:r>
              <a:rPr lang="ru-RU" sz="2800" b="1" dirty="0" smtClean="0"/>
              <a:t>больше на </a:t>
            </a:r>
            <a:r>
              <a:rPr lang="en-US" sz="2800" b="1" dirty="0" smtClean="0"/>
              <a:t>639</a:t>
            </a:r>
            <a:r>
              <a:rPr lang="ru-RU" sz="2800" b="1" dirty="0" smtClean="0"/>
              <a:t> по сравнению с 201</a:t>
            </a:r>
            <a:r>
              <a:rPr lang="en-US" sz="2800" b="1" dirty="0" smtClean="0"/>
              <a:t>9</a:t>
            </a:r>
            <a:r>
              <a:rPr lang="ru-RU" sz="2800" b="1" dirty="0" smtClean="0"/>
              <a:t> годом</a:t>
            </a:r>
            <a:r>
              <a:rPr lang="en-US" sz="2800" b="1" dirty="0" smtClean="0"/>
              <a:t>)</a:t>
            </a:r>
            <a:endParaRPr lang="ru-RU" sz="2800" b="1" dirty="0" smtClean="0"/>
          </a:p>
          <a:p>
            <a:pPr algn="ctr"/>
            <a:r>
              <a:rPr lang="ru-RU" sz="2800" dirty="0" smtClean="0"/>
              <a:t>(из них дети в возрасте с 2 –х до 3 лет – </a:t>
            </a:r>
            <a:r>
              <a:rPr lang="en-US" sz="2800" b="1" dirty="0" smtClean="0"/>
              <a:t>692</a:t>
            </a:r>
            <a:r>
              <a:rPr lang="ru-RU" sz="2800" b="1" dirty="0" smtClean="0"/>
              <a:t>).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8640"/>
            <a:ext cx="647885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3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4727567"/>
            <a:ext cx="3115320" cy="2130433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2597" y="476672"/>
            <a:ext cx="7772400" cy="792088"/>
          </a:xfrm>
        </p:spPr>
        <p:txBody>
          <a:bodyPr/>
          <a:lstStyle/>
          <a:p>
            <a:pPr algn="ctr"/>
            <a:r>
              <a:rPr lang="ru-RU" b="1" dirty="0" smtClean="0"/>
              <a:t>Средняя наполняемость в общеразвивающих группах по </a:t>
            </a:r>
          </a:p>
          <a:p>
            <a:pPr algn="ctr"/>
            <a:r>
              <a:rPr lang="ru-RU" b="1" dirty="0" smtClean="0"/>
              <a:t>Чкаловскому району – 2</a:t>
            </a:r>
            <a:r>
              <a:rPr lang="en-US" b="1" dirty="0" smtClean="0"/>
              <a:t>8</a:t>
            </a:r>
            <a:r>
              <a:rPr lang="ru-RU" b="1" dirty="0" smtClean="0"/>
              <a:t> детей (от 24 до 34 человек).</a:t>
            </a:r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964529"/>
              </p:ext>
            </p:extLst>
          </p:nvPr>
        </p:nvGraphicFramePr>
        <p:xfrm>
          <a:off x="323528" y="1412774"/>
          <a:ext cx="8712968" cy="3240365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177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5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7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Жилой микрорайон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Средняя наполняемость в группах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МДОО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Юг – Центр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Ботанический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Уктус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</a:t>
                      </a:r>
                      <a:r>
                        <a:rPr lang="en-US" sz="1600" b="1" dirty="0" smtClean="0">
                          <a:effectLst/>
                        </a:rPr>
                        <a:t>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Елизавет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</a:t>
                      </a:r>
                      <a:r>
                        <a:rPr lang="en-US" sz="1600" b="1" dirty="0" smtClean="0">
                          <a:effectLst/>
                        </a:rPr>
                        <a:t>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Вторчермет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Химмаш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с. Горный Щит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пос. </a:t>
                      </a:r>
                      <a:r>
                        <a:rPr lang="ru-RU" sz="1400" dirty="0" err="1">
                          <a:effectLst/>
                        </a:rPr>
                        <a:t>Шабровский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</a:t>
                      </a:r>
                      <a:r>
                        <a:rPr lang="en-US" sz="1600" b="1" dirty="0" smtClean="0">
                          <a:effectLst/>
                        </a:rPr>
                        <a:t>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765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6" y="333375"/>
            <a:ext cx="8641654" cy="935038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sz="2400" dirty="0" smtClean="0"/>
              <a:t>Обеспечение доступности дошкольного образования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0914" y="2636912"/>
            <a:ext cx="5435600" cy="1800349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ko-KR" sz="2400" b="1" dirty="0" smtClean="0">
                <a:solidFill>
                  <a:srgbClr val="FF0000"/>
                </a:solidFill>
              </a:rPr>
              <a:t> </a:t>
            </a:r>
            <a:r>
              <a:rPr lang="ru-RU" altLang="ko-KR" sz="2400" b="1" dirty="0" smtClean="0"/>
              <a:t>Общедоступность и бесплатность дошкольного образования, </a:t>
            </a:r>
          </a:p>
          <a:p>
            <a:pPr algn="ctr">
              <a:buFontTx/>
              <a:buNone/>
            </a:pPr>
            <a:r>
              <a:rPr lang="ru-RU" altLang="ko-KR" sz="2400" b="1" dirty="0" smtClean="0"/>
              <a:t>в соответствии с ФГОС.</a:t>
            </a:r>
          </a:p>
          <a:p>
            <a:pPr>
              <a:buFontTx/>
              <a:buNone/>
            </a:pPr>
            <a:endParaRPr lang="ru-RU" altLang="ko-KR" sz="900" dirty="0" smtClean="0"/>
          </a:p>
        </p:txBody>
      </p:sp>
      <p:pic>
        <p:nvPicPr>
          <p:cNvPr id="29701" name="Picture 5" descr="космохолл дво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773238"/>
            <a:ext cx="3457575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Плата, взимаемая с родителей (законных представителей) за присмотр и уход за детьми, осваивающими образовательные программы дошкольного образования.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Распоряжения Управления образования Администрации города Екатеринбурга от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24.12.2019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2975/46/36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«Об установлении платы взымаемой с родителей (законных представителей)несовершеннолетних обучающихся за присмотр и уход за детьми в муниципальных образовательных организациях, реализующих образовательные программы дошкольного образования, функции учредителя которых осуществляет Управление образования Администрации города Екатеринбурга» Составляет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3070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 </a:t>
            </a:r>
          </a:p>
          <a:p>
            <a:pPr lvl="0"/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Постановления Правительства Свердловской области №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591-ПП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18.09.2019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«О внесении изменений в постановление Правительства Свердловской области  от 18.12.2013г. №1548-ПП «О компенсации платы, взымаемой с родителей (законных представителей) за присмотр и уход за детьми осваивающими образовательные программы  дошкольного образования в организациях , осуществляющих образовательную деятельность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5014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94TGp_family_light_ani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A304"/>
      </a:accent1>
      <a:accent2>
        <a:srgbClr val="E1595C"/>
      </a:accent2>
      <a:accent3>
        <a:srgbClr val="FFFFFF"/>
      </a:accent3>
      <a:accent4>
        <a:srgbClr val="000000"/>
      </a:accent4>
      <a:accent5>
        <a:srgbClr val="FDCEAA"/>
      </a:accent5>
      <a:accent6>
        <a:srgbClr val="CC5053"/>
      </a:accent6>
      <a:hlink>
        <a:srgbClr val="80E05A"/>
      </a:hlink>
      <a:folHlink>
        <a:srgbClr val="4BA5E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594TGp_family_light_ani</Template>
  <TotalTime>3016</TotalTime>
  <Words>1066</Words>
  <Application>Microsoft Office PowerPoint</Application>
  <PresentationFormat>Экран (4:3)</PresentationFormat>
  <Paragraphs>120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594TGp_family_light_ani</vt:lpstr>
      <vt:lpstr>Презентация PowerPoint</vt:lpstr>
      <vt:lpstr>На территории Чкаловского района  70 МДОО: 67 учреждений – в городе; 3 учреждения – сельская местность. </vt:lpstr>
      <vt:lpstr>МДОО Чкаловского района</vt:lpstr>
      <vt:lpstr>МДОО Чкаловского района</vt:lpstr>
      <vt:lpstr>МДОО Чкаловского района</vt:lpstr>
      <vt:lpstr>Презентация PowerPoint</vt:lpstr>
      <vt:lpstr>Презентация PowerPoint</vt:lpstr>
      <vt:lpstr>Обеспечение доступности дошкольного образования</vt:lpstr>
      <vt:lpstr>Плата, взимаемая с родителей (законных представителей) за присмотр и уход за детьми, осваивающими образовательные программы дошкольного образования.</vt:lpstr>
      <vt:lpstr>Организация питания в МДОО:</vt:lpstr>
      <vt:lpstr>Нормативно – правовые документы:</vt:lpstr>
      <vt:lpstr>Учет детей для зачисления в организацию ведется по возрастным группам, формируемым с даты рождения детей за период с 01 сентября по 31 августа следующего календарного года: </vt:lpstr>
      <vt:lpstr> Изменения процедуры  при комплектовании МДОО:</vt:lpstr>
      <vt:lpstr>Модель работы по зачислению детей в МДОО</vt:lpstr>
      <vt:lpstr>Федеральный закон № 411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Настя</dc:creator>
  <cp:lastModifiedBy>2</cp:lastModifiedBy>
  <cp:revision>121</cp:revision>
  <dcterms:created xsi:type="dcterms:W3CDTF">2010-03-19T17:53:36Z</dcterms:created>
  <dcterms:modified xsi:type="dcterms:W3CDTF">2020-04-09T10:18:53Z</dcterms:modified>
</cp:coreProperties>
</file>