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1" r:id="rId2"/>
    <p:sldId id="352" r:id="rId3"/>
    <p:sldId id="351" r:id="rId4"/>
    <p:sldId id="333" r:id="rId5"/>
    <p:sldId id="350" r:id="rId6"/>
    <p:sldId id="334" r:id="rId7"/>
    <p:sldId id="353" r:id="rId8"/>
    <p:sldId id="302" r:id="rId9"/>
    <p:sldId id="358" r:id="rId10"/>
    <p:sldId id="337" r:id="rId11"/>
    <p:sldId id="354" r:id="rId12"/>
    <p:sldId id="356" r:id="rId13"/>
    <p:sldId id="357" r:id="rId14"/>
    <p:sldId id="347" r:id="rId15"/>
    <p:sldId id="348" r:id="rId16"/>
    <p:sldId id="360" r:id="rId17"/>
    <p:sldId id="338" r:id="rId18"/>
    <p:sldId id="31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009ED6"/>
    <a:srgbClr val="000000"/>
    <a:srgbClr val="ECECE0"/>
    <a:srgbClr val="FFFFCC"/>
    <a:srgbClr val="DDDDDD"/>
    <a:srgbClr val="B2B2B2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1" autoAdjust="0"/>
    <p:restoredTop sz="83877" autoAdjust="0"/>
  </p:normalViewPr>
  <p:slideViewPr>
    <p:cSldViewPr>
      <p:cViewPr>
        <p:scale>
          <a:sx n="75" d="100"/>
          <a:sy n="75" d="100"/>
        </p:scale>
        <p:origin x="-14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E6750F2-D292-4FD4-990E-49516E26D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7583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351CA3-D3ED-458C-9B29-BA643EC2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4054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>
              <a:latin typeface="Arial" pitchFamily="34" charset="0"/>
            </a:endParaRPr>
          </a:p>
          <a:p>
            <a:pPr eaLnBrk="1" hangingPunct="1"/>
            <a:endParaRPr lang="ru-RU" dirty="0" smtClean="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Масайло Н.В.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6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10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14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5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6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7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8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20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25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pic>
        <p:nvPicPr>
          <p:cNvPr id="29" name="Picture 28" descr="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30BC-6900-418A-9F5C-039F2465B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EBB8-C8C6-4DD4-B1F8-B20B8EBEC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27C4-24A4-4486-9C5E-966CBA304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4548-8394-4F45-9BAE-CFD3B0114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4A4A-DF64-470C-90F0-AD42BB241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A7CE8-9993-48F8-9529-EABAF20C6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0B4D3-532A-45AD-BB88-6ED494F9E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EB44-0904-4EF6-810B-C3F28EA2E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713D-A003-4E0A-921D-1C202EFB3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C4B6-C5EA-4857-877E-E567032DB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FD56-A835-4273-AA30-438E56889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B022-6FFF-4D6C-8F1F-E823B3431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9CD5-D761-4113-8F71-1C64DDBA9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AAB1-C16C-4BBD-9015-40B7EA6603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283C3-AE46-45EA-9743-A34CD0BEE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2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56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Масайло Надежда Валентиновна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E7E8062-3F4F-40C5-A5C6-2A58C35F0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5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grpSp>
          <p:nvGrpSpPr>
            <p:cNvPr id="1041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charset="0"/>
                </a:endParaRPr>
              </a:p>
            </p:txBody>
          </p:sp>
        </p:grpSp>
      </p:grp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36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395288" y="3214687"/>
            <a:ext cx="8229600" cy="2590577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«ИГРЫ НАРОДОВ УРАЛА»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</a:rPr>
              <a:t>по приобщению дошкольников к истокам              национальной культуры  Урала 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с помощью народных игр.</a:t>
            </a:r>
          </a:p>
          <a:p>
            <a:pPr algn="r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                                </a:t>
            </a:r>
            <a:r>
              <a:rPr lang="ru-RU" sz="1600" b="1" i="1" dirty="0" smtClean="0"/>
              <a:t>инструктор </a:t>
            </a:r>
          </a:p>
          <a:p>
            <a:pPr algn="r">
              <a:buNone/>
            </a:pPr>
            <a:r>
              <a:rPr lang="ru-RU" sz="1600" b="1" i="1" dirty="0" smtClean="0"/>
              <a:t>по физическому</a:t>
            </a:r>
          </a:p>
          <a:p>
            <a:pPr algn="r">
              <a:buNone/>
            </a:pPr>
            <a:r>
              <a:rPr lang="ru-RU" sz="1600" b="1" i="1" dirty="0" smtClean="0"/>
              <a:t> воспитанию</a:t>
            </a:r>
          </a:p>
          <a:p>
            <a:pPr algn="r">
              <a:buNone/>
            </a:pPr>
            <a:r>
              <a:rPr lang="ru-RU" sz="1600" b="1" i="1" dirty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ru-RU" sz="1600" b="1" i="1" dirty="0" smtClean="0"/>
              <a:t> Озерова Н. В.</a:t>
            </a:r>
            <a:endParaRPr lang="ru-RU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600" b="1" i="1" dirty="0"/>
              <a:t> </a:t>
            </a:r>
            <a:r>
              <a:rPr lang="ru-RU" sz="1600" b="1" i="1" dirty="0" smtClean="0"/>
              <a:t>                            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	 </a:t>
            </a:r>
            <a:endParaRPr lang="ru-RU" sz="2400" b="1" i="1" dirty="0" smtClean="0">
              <a:latin typeface="Times New Roman" pitchFamily="18" charset="0"/>
            </a:endParaRPr>
          </a:p>
        </p:txBody>
      </p:sp>
      <p:sp>
        <p:nvSpPr>
          <p:cNvPr id="17412" name="Прямоугольник 13"/>
          <p:cNvSpPr>
            <a:spLocks noChangeArrowheads="1"/>
          </p:cNvSpPr>
          <p:nvPr/>
        </p:nvSpPr>
        <p:spPr bwMode="auto">
          <a:xfrm>
            <a:off x="2699792" y="1772816"/>
            <a:ext cx="38164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Monotype Corsiva" pitchFamily="66" charset="0"/>
              </a:rPr>
              <a:t>Мастер класс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Monotype Corsiva" pitchFamily="66" charset="0"/>
              </a:rPr>
              <a:t>Для   педагогов</a:t>
            </a:r>
            <a:endParaRPr lang="ru-RU" sz="4400" dirty="0">
              <a:solidFill>
                <a:srgbClr val="000000"/>
              </a:solidFill>
              <a:latin typeface="Monotype Corsiva" pitchFamily="66" charset="0"/>
            </a:endParaRPr>
          </a:p>
        </p:txBody>
      </p:sp>
      <p:pic>
        <p:nvPicPr>
          <p:cNvPr id="16" name="Рисунок 15" descr="P113016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44" y="1000108"/>
            <a:ext cx="2000264" cy="2071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Рисунок 16" descr="P113018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58016" y="1142984"/>
            <a:ext cx="2071702" cy="20717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1986933" y="547286"/>
            <a:ext cx="517013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</a:t>
            </a:r>
            <a:r>
              <a:rPr lang="ru-RU" sz="1600" i="1" dirty="0" smtClean="0">
                <a:ea typeface="Times New Roman" pitchFamily="18" charset="0"/>
              </a:rPr>
              <a:t>бюджетное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дошкольное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образовательное учреждение - детский сад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№463 г.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Екатеринбурга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smtClean="0"/>
              <a:t>Принципы использования народных игр: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ориентировки на ведущие идеи народной педагогики;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разнообразия народных игр;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календарно-тематический принцип;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традиционности;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систематичности и последовательности;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учета возраста;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принцип комплексности, то есть связи с другими средствами  педагогики.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315200" cy="944562"/>
          </a:xfrm>
        </p:spPr>
        <p:txBody>
          <a:bodyPr/>
          <a:lstStyle/>
          <a:p>
            <a:r>
              <a:rPr lang="ru-RU" sz="3600" i="1" dirty="0" smtClean="0"/>
              <a:t>Классификация народных игр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 Чёткой классификации народных игр нет. На основе исследований Капицы О.И., </a:t>
            </a:r>
            <a:r>
              <a:rPr lang="ru-RU" sz="2400" dirty="0" err="1" smtClean="0"/>
              <a:t>Науменко</a:t>
            </a:r>
            <a:r>
              <a:rPr lang="ru-RU" sz="2400" dirty="0" smtClean="0"/>
              <a:t> Г.М. игры условно можно разделить на виды:</a:t>
            </a:r>
          </a:p>
          <a:p>
            <a:r>
              <a:rPr lang="ru-RU" sz="2400" dirty="0" smtClean="0"/>
              <a:t> подвижные (спортивные) игры;</a:t>
            </a:r>
          </a:p>
          <a:p>
            <a:r>
              <a:rPr lang="ru-RU" sz="2400" dirty="0" smtClean="0"/>
              <a:t> обрядовые (календарные);</a:t>
            </a:r>
          </a:p>
          <a:p>
            <a:r>
              <a:rPr lang="ru-RU" sz="2400" dirty="0" smtClean="0"/>
              <a:t> по отношению к природе (природные);</a:t>
            </a:r>
          </a:p>
          <a:p>
            <a:r>
              <a:rPr lang="ru-RU" sz="2400" dirty="0" smtClean="0"/>
              <a:t> трудовые (бытовые)</a:t>
            </a:r>
          </a:p>
          <a:p>
            <a:r>
              <a:rPr lang="ru-RU" sz="2400" dirty="0" smtClean="0"/>
              <a:t> с ведущим (водящим);</a:t>
            </a:r>
          </a:p>
          <a:p>
            <a:r>
              <a:rPr lang="ru-RU" sz="2400" dirty="0" smtClean="0"/>
              <a:t> драматические (с элементами театрализованных действий)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3894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/>
          </a:p>
          <a:p>
            <a:pPr algn="just"/>
            <a:r>
              <a:rPr lang="ru-RU" sz="2800" b="1" i="1" dirty="0" smtClean="0"/>
              <a:t>К подвижным (спортивным) играм</a:t>
            </a:r>
            <a:r>
              <a:rPr lang="ru-RU" sz="2800" i="1" dirty="0" smtClean="0"/>
              <a:t> </a:t>
            </a:r>
            <a:r>
              <a:rPr lang="ru-RU" sz="2000" dirty="0" smtClean="0"/>
              <a:t>относятся игры соревновательного характера, включающие в себя бег, прыжки и развивающие силу, ловкость, быстроту, ориентировку в пространстве («Горелки», «</a:t>
            </a:r>
            <a:r>
              <a:rPr lang="ru-RU" sz="2000" dirty="0" err="1" smtClean="0"/>
              <a:t>Ловишки</a:t>
            </a:r>
            <a:r>
              <a:rPr lang="ru-RU" sz="2000" dirty="0" smtClean="0"/>
              <a:t>», «Прятки», «Звонари», «Бубен» и др.)</a:t>
            </a:r>
          </a:p>
          <a:p>
            <a:pPr algn="just"/>
            <a:r>
              <a:rPr lang="ru-RU" sz="2800" b="1" i="1" dirty="0" smtClean="0"/>
              <a:t>Обрядовые (календарные) игры,</a:t>
            </a:r>
            <a:r>
              <a:rPr lang="ru-RU" sz="2800" b="1" dirty="0" smtClean="0"/>
              <a:t> </a:t>
            </a:r>
            <a:r>
              <a:rPr lang="ru-RU" sz="2000" dirty="0" smtClean="0"/>
              <a:t>это игры, которые имели связь с народным сельскохозяйственным календарём. К сожалению, многие из них уже давно утрачены. К ним относятся игры: («</a:t>
            </a:r>
            <a:r>
              <a:rPr lang="ru-RU" sz="2000" dirty="0" err="1" smtClean="0"/>
              <a:t>Кукушечка</a:t>
            </a:r>
            <a:r>
              <a:rPr lang="ru-RU" sz="2000" dirty="0" smtClean="0"/>
              <a:t>», «Ручеёк», «Гори, гори ясно», «Солнышко», «Кострома» и др.)</a:t>
            </a:r>
          </a:p>
          <a:p>
            <a:pPr algn="just"/>
            <a:r>
              <a:rPr lang="ru-RU" sz="2800" b="1" i="1" dirty="0" smtClean="0"/>
              <a:t>По отношению к природе</a:t>
            </a:r>
            <a:r>
              <a:rPr lang="ru-RU" sz="2800" i="1" dirty="0" smtClean="0"/>
              <a:t>.</a:t>
            </a:r>
            <a:r>
              <a:rPr lang="ru-RU" sz="2800" b="1" i="1" dirty="0" smtClean="0"/>
              <a:t> </a:t>
            </a:r>
            <a:r>
              <a:rPr lang="ru-RU" sz="2000" dirty="0" smtClean="0"/>
              <a:t>Русский народ всегда очень нежно, трепетно относился к природе, прославлял и берёг её. Эти игры не только воспитывают любовь и доброе отношение к окружающему миру, но и имеют познавательное значение: дети знакомятся с окружающей природой.( «У медведя во бору», «Ворон» и </a:t>
            </a:r>
            <a:r>
              <a:rPr lang="ru-RU" sz="2000" dirty="0" err="1" smtClean="0"/>
              <a:t>др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280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Трудовые (бытовые) игры</a:t>
            </a:r>
            <a:r>
              <a:rPr lang="ru-RU" dirty="0" smtClean="0"/>
              <a:t> </a:t>
            </a:r>
            <a:r>
              <a:rPr lang="ru-RU" sz="2000" dirty="0" smtClean="0"/>
              <a:t>знакомят с историческим наследием народа, с повседневным трудом наших предков. («Горшок», «Каравай», «Я весёлая ткачиха», «Клубочек», «Баба сеяла горох», «Мельница» и др.)</a:t>
            </a:r>
          </a:p>
          <a:p>
            <a:r>
              <a:rPr lang="ru-RU" sz="2800" b="1" i="1" dirty="0" smtClean="0"/>
              <a:t> Игры с ведущим (водящим)</a:t>
            </a:r>
            <a:r>
              <a:rPr lang="ru-RU" i="1" dirty="0" smtClean="0"/>
              <a:t> </a:t>
            </a:r>
            <a:r>
              <a:rPr lang="ru-RU" sz="2000" dirty="0" smtClean="0"/>
              <a:t>– игры, где игрок выполняет какое-то действие или ведёт игру. («Звонари», «Отгадай, чей голосок», «Море волнуется», «Сижу на камушке»).</a:t>
            </a:r>
          </a:p>
          <a:p>
            <a:r>
              <a:rPr lang="ru-RU" b="1" dirty="0" smtClean="0"/>
              <a:t> </a:t>
            </a:r>
            <a:r>
              <a:rPr lang="ru-RU" sz="2800" b="1" i="1" dirty="0" smtClean="0"/>
              <a:t>Игры </a:t>
            </a:r>
            <a:r>
              <a:rPr lang="ru-RU" sz="2800" i="1" dirty="0" smtClean="0"/>
              <a:t>–</a:t>
            </a:r>
            <a:r>
              <a:rPr lang="ru-RU" sz="2800" b="1" i="1" dirty="0" smtClean="0"/>
              <a:t> забавы </a:t>
            </a:r>
            <a:r>
              <a:rPr lang="ru-RU" b="1" dirty="0" smtClean="0"/>
              <a:t>–</a:t>
            </a:r>
            <a:r>
              <a:rPr lang="ru-RU" sz="2000" b="1" dirty="0" smtClean="0"/>
              <a:t> </a:t>
            </a:r>
            <a:r>
              <a:rPr lang="ru-RU" sz="2000" dirty="0" smtClean="0"/>
              <a:t>это игры, которые веселят, забавляют ребёнка и, в то</a:t>
            </a:r>
            <a:r>
              <a:rPr lang="ru-RU" sz="2000" b="1" dirty="0" smtClean="0"/>
              <a:t> </a:t>
            </a:r>
            <a:r>
              <a:rPr lang="ru-RU" sz="2000" dirty="0" smtClean="0"/>
              <a:t>же время, несут в себе какой – то познавательный и воспитательный элемент. К ним относятся игры «Сорока-сорока», «Ладушки», «Идёт коза рогатая», «По кочкам», «Баба сеяла горох», и др.</a:t>
            </a:r>
          </a:p>
          <a:p>
            <a:r>
              <a:rPr lang="ru-RU" sz="2800" b="1" i="1" dirty="0" smtClean="0"/>
              <a:t>Драматические (с элементами театрализованных действий) игры </a:t>
            </a:r>
            <a:r>
              <a:rPr lang="ru-RU" b="1" dirty="0" smtClean="0"/>
              <a:t>– </a:t>
            </a:r>
            <a:r>
              <a:rPr lang="ru-RU" sz="2000" dirty="0" smtClean="0"/>
              <a:t>это игры, которые</a:t>
            </a:r>
            <a:r>
              <a:rPr lang="ru-RU" sz="2000" b="1" dirty="0" smtClean="0"/>
              <a:t> </a:t>
            </a:r>
            <a:r>
              <a:rPr lang="ru-RU" sz="2000" dirty="0" smtClean="0"/>
              <a:t>требуют искусство «артиста», умение на время превратиться в какого - то героя игры и выполнять его действия («Заинька, выходи», «Волк-волчок», «Бабка </a:t>
            </a:r>
            <a:r>
              <a:rPr lang="ru-RU" sz="2000" dirty="0" err="1" smtClean="0"/>
              <a:t>Ёжка</a:t>
            </a:r>
            <a:r>
              <a:rPr lang="ru-RU" sz="2000" dirty="0" smtClean="0"/>
              <a:t>», «Идёт коза по лесу», «Дрёма» и др.)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  Изучаем игры: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/>
              <a:t>Башкирские игры:</a:t>
            </a:r>
          </a:p>
          <a:p>
            <a:r>
              <a:rPr lang="ru-RU" sz="1800" dirty="0"/>
              <a:t>«Липкие пеньки»</a:t>
            </a:r>
          </a:p>
          <a:p>
            <a:r>
              <a:rPr lang="ru-RU" sz="1800" dirty="0"/>
              <a:t>«Палка-</a:t>
            </a:r>
            <a:r>
              <a:rPr lang="ru-RU" sz="1800" dirty="0" err="1"/>
              <a:t>кидалка</a:t>
            </a:r>
            <a:r>
              <a:rPr lang="ru-RU" sz="1800" dirty="0"/>
              <a:t>»</a:t>
            </a:r>
          </a:p>
          <a:p>
            <a:r>
              <a:rPr lang="ru-RU" sz="1800" dirty="0"/>
              <a:t>«Ласточки и ястребы»</a:t>
            </a:r>
          </a:p>
          <a:p>
            <a:r>
              <a:rPr lang="ru-RU" sz="1800" dirty="0"/>
              <a:t>«Юрта»</a:t>
            </a:r>
          </a:p>
          <a:p>
            <a:r>
              <a:rPr lang="ru-RU" sz="1800" dirty="0"/>
              <a:t>«Жмурки в кругах»</a:t>
            </a:r>
          </a:p>
          <a:p>
            <a:r>
              <a:rPr lang="ru-RU" sz="1800" dirty="0"/>
              <a:t>«Прутик»</a:t>
            </a:r>
          </a:p>
          <a:p>
            <a:r>
              <a:rPr lang="ru-RU" sz="1800" dirty="0"/>
              <a:t>«Конное состязание»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Стрелок»</a:t>
            </a:r>
          </a:p>
          <a:p>
            <a:r>
              <a:rPr lang="ru-RU" sz="1800" dirty="0"/>
              <a:t>«Медный пень»</a:t>
            </a:r>
          </a:p>
          <a:p>
            <a:r>
              <a:rPr lang="ru-RU" sz="1800" dirty="0"/>
              <a:t>«Скачки»</a:t>
            </a:r>
          </a:p>
          <a:p>
            <a:r>
              <a:rPr lang="ru-RU" sz="1800" dirty="0"/>
              <a:t>«Шар на земле»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Татарские игры:</a:t>
            </a:r>
          </a:p>
          <a:p>
            <a:r>
              <a:rPr lang="ru-RU" sz="2000" dirty="0"/>
              <a:t>«Хромая курица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Татарский хоровод»</a:t>
            </a:r>
          </a:p>
          <a:p>
            <a:r>
              <a:rPr lang="ru-RU" sz="2000" dirty="0"/>
              <a:t>«Лисички и курочки»</a:t>
            </a:r>
          </a:p>
          <a:p>
            <a:r>
              <a:rPr lang="ru-RU" sz="2000" dirty="0"/>
              <a:t>«Кто дальше бросит»</a:t>
            </a:r>
          </a:p>
          <a:p>
            <a:r>
              <a:rPr lang="ru-RU" sz="2000" dirty="0"/>
              <a:t>«Серый волк»</a:t>
            </a:r>
          </a:p>
          <a:p>
            <a:r>
              <a:rPr lang="ru-RU" sz="2000" dirty="0"/>
              <a:t>«Стрельба в мишень»</a:t>
            </a:r>
          </a:p>
          <a:p>
            <a:r>
              <a:rPr lang="ru-RU" sz="2000" dirty="0"/>
              <a:t>«Спутанные кони»</a:t>
            </a:r>
          </a:p>
          <a:p>
            <a:r>
              <a:rPr lang="ru-RU" sz="2000" dirty="0"/>
              <a:t>«Продай горшок»</a:t>
            </a:r>
          </a:p>
          <a:p>
            <a:r>
              <a:rPr lang="ru-RU" sz="2000" dirty="0"/>
              <a:t>«Ласточка»</a:t>
            </a:r>
          </a:p>
          <a:p>
            <a:r>
              <a:rPr lang="ru-RU" sz="2000" dirty="0"/>
              <a:t>«Татарский плетень»</a:t>
            </a:r>
          </a:p>
          <a:p>
            <a:r>
              <a:rPr lang="ru-RU" sz="2000" dirty="0" smtClean="0"/>
              <a:t>«</a:t>
            </a:r>
            <a:r>
              <a:rPr lang="ru-RU" sz="2000" dirty="0" err="1"/>
              <a:t>Тимербай</a:t>
            </a:r>
            <a:r>
              <a:rPr lang="ru-RU" sz="2000" dirty="0"/>
              <a:t>»</a:t>
            </a:r>
          </a:p>
          <a:p>
            <a:r>
              <a:rPr lang="ru-RU" sz="2000" dirty="0"/>
              <a:t>«Кто первый»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2965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649957"/>
          </a:xfrm>
        </p:spPr>
        <p:txBody>
          <a:bodyPr/>
          <a:lstStyle/>
          <a:p>
            <a:pPr algn="ctr"/>
            <a:r>
              <a:rPr lang="ru-RU" sz="3600" i="1" dirty="0" smtClean="0"/>
              <a:t>        Русские игры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124744"/>
            <a:ext cx="4038600" cy="5052219"/>
          </a:xfrm>
        </p:spPr>
        <p:txBody>
          <a:bodyPr/>
          <a:lstStyle/>
          <a:p>
            <a:r>
              <a:rPr lang="ru-RU" sz="1800" dirty="0"/>
              <a:t>«Капуста»</a:t>
            </a:r>
          </a:p>
          <a:p>
            <a:r>
              <a:rPr lang="ru-RU" sz="1800" dirty="0"/>
              <a:t>«Муха»</a:t>
            </a:r>
          </a:p>
          <a:p>
            <a:r>
              <a:rPr lang="ru-RU" sz="1800" dirty="0"/>
              <a:t>«Кружева»</a:t>
            </a:r>
          </a:p>
          <a:p>
            <a:r>
              <a:rPr lang="ru-RU" sz="1800" dirty="0"/>
              <a:t>«Хвосты»</a:t>
            </a:r>
          </a:p>
          <a:p>
            <a:r>
              <a:rPr lang="ru-RU" sz="1800" dirty="0"/>
              <a:t>«Лапти»</a:t>
            </a:r>
          </a:p>
          <a:p>
            <a:r>
              <a:rPr lang="ru-RU" sz="1800" dirty="0"/>
              <a:t>«Пирог»</a:t>
            </a:r>
          </a:p>
          <a:p>
            <a:r>
              <a:rPr lang="ru-RU" sz="1800" dirty="0"/>
              <a:t>«Золотые ворота»</a:t>
            </a:r>
          </a:p>
          <a:p>
            <a:r>
              <a:rPr lang="ru-RU" sz="1800" dirty="0"/>
              <a:t>«Плетень»</a:t>
            </a:r>
          </a:p>
          <a:p>
            <a:r>
              <a:rPr lang="ru-RU" sz="1800" dirty="0"/>
              <a:t>«Ручеек»</a:t>
            </a:r>
          </a:p>
          <a:p>
            <a:r>
              <a:rPr lang="ru-RU" sz="1800" dirty="0"/>
              <a:t>«Дед </a:t>
            </a:r>
            <a:r>
              <a:rPr lang="ru-RU" sz="1800" dirty="0" err="1"/>
              <a:t>Мазай</a:t>
            </a:r>
            <a:r>
              <a:rPr lang="ru-RU" sz="1800" dirty="0"/>
              <a:t>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Платок»</a:t>
            </a:r>
          </a:p>
          <a:p>
            <a:r>
              <a:rPr lang="ru-RU" sz="1800" dirty="0"/>
              <a:t>«Колечко»</a:t>
            </a:r>
          </a:p>
          <a:p>
            <a:r>
              <a:rPr lang="ru-RU" sz="1800" dirty="0"/>
              <a:t>«Растяпа»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Дударь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124227"/>
          </a:xfrm>
        </p:spPr>
        <p:txBody>
          <a:bodyPr/>
          <a:lstStyle/>
          <a:p>
            <a:r>
              <a:rPr lang="ru-RU" sz="1800" dirty="0"/>
              <a:t>«Бабушка </a:t>
            </a:r>
            <a:r>
              <a:rPr lang="ru-RU" sz="1800" dirty="0" err="1"/>
              <a:t>Пыхтеиха</a:t>
            </a:r>
            <a:r>
              <a:rPr lang="ru-RU" sz="1800" dirty="0"/>
              <a:t>»</a:t>
            </a:r>
          </a:p>
          <a:p>
            <a:r>
              <a:rPr lang="ru-RU" sz="1800" dirty="0"/>
              <a:t>«Бабка </a:t>
            </a:r>
            <a:r>
              <a:rPr lang="ru-RU" sz="1800" dirty="0" err="1"/>
              <a:t>Ёжка</a:t>
            </a:r>
            <a:r>
              <a:rPr lang="ru-RU" sz="1800" dirty="0"/>
              <a:t>»</a:t>
            </a:r>
          </a:p>
          <a:p>
            <a:r>
              <a:rPr lang="ru-RU" sz="1800" dirty="0"/>
              <a:t>«Дед Мороз</a:t>
            </a:r>
            <a:r>
              <a:rPr lang="ru-RU" sz="1800" dirty="0" smtClean="0"/>
              <a:t>»</a:t>
            </a:r>
            <a:endParaRPr lang="ru-RU" sz="1800" dirty="0"/>
          </a:p>
          <a:p>
            <a:r>
              <a:rPr lang="ru-RU" sz="1800" dirty="0"/>
              <a:t>«Водяной»</a:t>
            </a:r>
          </a:p>
          <a:p>
            <a:r>
              <a:rPr lang="ru-RU" sz="1800" dirty="0"/>
              <a:t>«Горелки»</a:t>
            </a:r>
          </a:p>
          <a:p>
            <a:r>
              <a:rPr lang="ru-RU" sz="1800" dirty="0"/>
              <a:t>«Лапти»</a:t>
            </a:r>
          </a:p>
          <a:p>
            <a:r>
              <a:rPr lang="ru-RU" sz="1800" dirty="0"/>
              <a:t>«Пирог»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Петушиные бои»</a:t>
            </a:r>
          </a:p>
          <a:p>
            <a:r>
              <a:rPr lang="ru-RU" sz="1800" dirty="0"/>
              <a:t>«Бубенцы»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Заря-зарница»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Верба-</a:t>
            </a:r>
            <a:r>
              <a:rPr lang="ru-RU" sz="1800" dirty="0" err="1"/>
              <a:t>вербочка</a:t>
            </a:r>
            <a:r>
              <a:rPr lang="ru-RU" sz="1800" dirty="0"/>
              <a:t>»</a:t>
            </a:r>
          </a:p>
          <a:p>
            <a:r>
              <a:rPr lang="ru-RU" sz="1800" dirty="0"/>
              <a:t>«Солнышко-ведрышко»</a:t>
            </a:r>
          </a:p>
          <a:p>
            <a:r>
              <a:rPr lang="ru-RU" sz="1800" dirty="0"/>
              <a:t>«Ручеек»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Плетень»</a:t>
            </a:r>
          </a:p>
          <a:p>
            <a:r>
              <a:rPr lang="ru-RU" sz="1800" dirty="0" smtClean="0"/>
              <a:t>«</a:t>
            </a:r>
            <a:r>
              <a:rPr lang="ru-RU" sz="1800" dirty="0"/>
              <a:t>Удочка»</a:t>
            </a:r>
          </a:p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3792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437112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Все люди земли похожи друг на друга: они одинаково смеются, одинаково плачут.  В сходстве национальных народных  игр мы видим сходство человеческих сознаний. Играя с детьми в игры разных народов, мы будем не только узнавать друг друга в различных образах, но и будем  учить детей  любить, понимать  и принимать  друг друга. </a:t>
            </a:r>
            <a:endParaRPr lang="ru-RU" sz="2000" dirty="0"/>
          </a:p>
        </p:txBody>
      </p:sp>
      <p:pic>
        <p:nvPicPr>
          <p:cNvPr id="4" name="Рисунок 3" descr="deti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5832648" cy="4032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2"/>
            <a:ext cx="7315200" cy="1154013"/>
          </a:xfrm>
        </p:spPr>
        <p:txBody>
          <a:bodyPr/>
          <a:lstStyle/>
          <a:p>
            <a:r>
              <a:rPr lang="ru-RU" sz="4000" i="1" dirty="0" smtClean="0"/>
              <a:t>Используемые </a:t>
            </a:r>
            <a:r>
              <a:rPr lang="ru-RU" sz="4000" i="1" dirty="0" smtClean="0"/>
              <a:t>материалы</a:t>
            </a:r>
            <a:r>
              <a:rPr lang="ru-RU" sz="4000" i="1" dirty="0" smtClean="0"/>
              <a:t>: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«От рождения до школы» под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ред.Н.Е.Вераксы,Т.С.Комаровой,М.А.Васильевой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О.Л.Князева,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М.Д.Маханева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Приобщение детей к истокам русской народной культуры: Программа. Учебно-методическое пособие. – СПБ.: Детство-Пресс,2004.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«Наш дом – Южный Урал»  </a:t>
            </a:r>
            <a:r>
              <a:rPr lang="ru-RU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Бабунова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Е.С.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М.Ф. Литвинова. Русские народные подвижные игры для детей дошкольного и  младшего школьного возраста: Практическое пособие. – М.: Айрис-пресс, 2003.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Интернет – ресурсы:     </a:t>
            </a:r>
            <a:r>
              <a:rPr lang="en-US" sz="2000" dirty="0" smtClean="0"/>
              <a:t>http://sociosphera.com/</a:t>
            </a:r>
            <a:r>
              <a:rPr lang="ru-RU" sz="2000" dirty="0" smtClean="0"/>
              <a:t>                                                              </a:t>
            </a:r>
            <a:r>
              <a:rPr lang="en-US" sz="2000" dirty="0" smtClean="0"/>
              <a:t>http://www.moi-detsad.ru/</a:t>
            </a:r>
            <a:r>
              <a:rPr lang="ru-RU" sz="2000" dirty="0" smtClean="0"/>
              <a:t>;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http://nsportal.ru/detskiy-sad/raznoe/2013/01/19/russkie-narodnye-igry</a:t>
            </a:r>
            <a:endParaRPr lang="ru-RU" sz="2000" dirty="0" smtClean="0"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 smtClean="0"/>
              <a:t>       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00113" y="1052513"/>
            <a:ext cx="7315200" cy="3456607"/>
          </a:xfrm>
        </p:spPr>
        <p:txBody>
          <a:bodyPr/>
          <a:lstStyle/>
          <a:p>
            <a:pPr algn="ctr" eaLnBrk="1" hangingPunct="1"/>
            <a:r>
              <a:rPr lang="ru-RU" sz="6600" dirty="0" smtClean="0">
                <a:solidFill>
                  <a:srgbClr val="002060"/>
                </a:solidFill>
              </a:rPr>
              <a:t>Благодарю  за внимание!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«Давайте детям больше и больше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содержания общего, человеческого,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мирового, но преимущественно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старайтесь знакомить их с этим через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родные и национальные явления».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/>
              <a:t>В. Белинский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Актуальность: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19256" cy="485732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Долгое время  основными  национальностями, населяющими Урал были: русские, украинцы, татары, башкиры, казахи. В последнее время наблюдается интенсивное взаимопроникновение национальных культур, что связано с территориальным перемещением людей, экономической и политической обстановкой в стране.  Не обошли  эти перемены и наш детский сад.  На данный момент  он  является поистине многонациональным. Возросло количество детей,  воспитывающихся в  семьях со смешанными браками.  В связи с этим на педагогов возлагаются огромные задачи по интернациональному воспитанию.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4"/>
          <p:cNvSpPr>
            <a:spLocks noGrp="1"/>
          </p:cNvSpPr>
          <p:nvPr>
            <p:ph type="title"/>
          </p:nvPr>
        </p:nvSpPr>
        <p:spPr>
          <a:xfrm>
            <a:off x="0" y="620713"/>
            <a:ext cx="9144000" cy="720725"/>
          </a:xfrm>
        </p:spPr>
        <p:txBody>
          <a:bodyPr/>
          <a:lstStyle/>
          <a:p>
            <a:pPr eaLnBrk="1" hangingPunct="1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i="1" dirty="0" smtClean="0"/>
              <a:t>Цель проведения мастер класса: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 smtClean="0"/>
          </a:p>
        </p:txBody>
      </p:sp>
      <p:sp>
        <p:nvSpPr>
          <p:cNvPr id="24579" name="Содержимое 35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3455838"/>
          </a:xfrm>
        </p:spPr>
        <p:txBody>
          <a:bodyPr/>
          <a:lstStyle/>
          <a:p>
            <a:pPr eaLnBrk="1" hangingPunct="1">
              <a:buNone/>
            </a:pP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Расширить представления  педагогов  о народной игре, как традиционном средстве педагогики.</a:t>
            </a:r>
            <a:endParaRPr lang="ru-RU" sz="4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FontTx/>
              <a:buNone/>
            </a:pPr>
            <a:endParaRPr lang="ru-RU" sz="4000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15200" cy="944562"/>
          </a:xfrm>
        </p:spPr>
        <p:txBody>
          <a:bodyPr/>
          <a:lstStyle/>
          <a:p>
            <a:r>
              <a:rPr lang="ru-RU" i="1" dirty="0" smtClean="0"/>
              <a:t>Задачи мастер класса: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Дать определение понятию «Народная игра»</a:t>
            </a:r>
          </a:p>
          <a:p>
            <a:r>
              <a:rPr lang="ru-RU" dirty="0" smtClean="0"/>
              <a:t>Познакомить с основными  принципами использования народных игр.</a:t>
            </a:r>
          </a:p>
          <a:p>
            <a:r>
              <a:rPr lang="ru-RU" dirty="0" smtClean="0"/>
              <a:t>Рассмотреть классификацию народных игр.</a:t>
            </a:r>
          </a:p>
          <a:p>
            <a:r>
              <a:rPr lang="ru-RU" dirty="0" smtClean="0"/>
              <a:t> Практическое занятие по проведению народной игры 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i="1" dirty="0" smtClean="0"/>
              <a:t> </a:t>
            </a:r>
            <a:r>
              <a:rPr lang="ru-RU" sz="4000" i="1" dirty="0" smtClean="0"/>
              <a:t>Игра –  как ведущий вид деятельности ребенка 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19256" cy="5112420"/>
          </a:xfrm>
        </p:spPr>
        <p:txBody>
          <a:bodyPr/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400" b="1" dirty="0" smtClean="0"/>
              <a:t>Игра</a:t>
            </a:r>
            <a:r>
              <a:rPr lang="ru-RU" sz="2400" dirty="0" smtClean="0"/>
              <a:t> — вид осмысленной непродуктивной деятельности, где мотив лежит не в результате её, а в самом процессе.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игр: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- </a:t>
            </a:r>
            <a:r>
              <a:rPr lang="ru-RU" sz="2000" dirty="0" err="1" smtClean="0"/>
              <a:t>предметно-манипулятивные</a:t>
            </a:r>
            <a:r>
              <a:rPr lang="ru-RU" sz="2000" dirty="0" smtClean="0"/>
              <a:t>;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000" dirty="0" smtClean="0"/>
              <a:t>- сюжетно-ролевые;</a:t>
            </a:r>
          </a:p>
          <a:p>
            <a:r>
              <a:rPr lang="ru-RU" sz="2000" dirty="0" smtClean="0"/>
              <a:t>- строительно-творческие;</a:t>
            </a:r>
          </a:p>
          <a:p>
            <a:r>
              <a:rPr lang="ru-RU" sz="2000" dirty="0" smtClean="0"/>
              <a:t>- театрализованные;</a:t>
            </a:r>
          </a:p>
          <a:p>
            <a:r>
              <a:rPr lang="ru-RU" sz="2000" dirty="0" smtClean="0"/>
              <a:t>- подвижные;</a:t>
            </a:r>
          </a:p>
          <a:p>
            <a:r>
              <a:rPr lang="ru-RU" sz="2000" dirty="0" smtClean="0"/>
              <a:t>- дидактические.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ru-RU" sz="2400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Народная игра</a:t>
            </a:r>
            <a:endParaRPr lang="ru-RU" i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6876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«Народные игры » – этим термином обозначают  как собственно игры, так и различные забавы, увеселения, зрелища, народные виды спорта, которые, имея игровую основу, включают в себя элементы театра, цирка, танцевального, музыкального, поэтического и изобразительного искусства.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2680088" y="2091921"/>
            <a:ext cx="3783823" cy="2005617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99136" tIns="199136" rIns="199136" bIns="199136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ru-RU" sz="2800" b="1" dirty="0">
              <a:latin typeface="Cambria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4572000" y="692696"/>
            <a:ext cx="3783823" cy="2458133"/>
            <a:chOff x="3783823" y="0"/>
            <a:chExt cx="3783823" cy="2674157"/>
          </a:xfrm>
          <a:scene3d>
            <a:camera prst="orthographicFront"/>
            <a:lightRig rig="flat" dir="t"/>
          </a:scene3d>
        </p:grpSpPr>
        <p:sp>
          <p:nvSpPr>
            <p:cNvPr id="20" name="Прямоугольник с одним скругленным углом 19"/>
            <p:cNvSpPr/>
            <p:nvPr/>
          </p:nvSpPr>
          <p:spPr>
            <a:xfrm>
              <a:off x="3783823" y="0"/>
              <a:ext cx="3783823" cy="2674157"/>
            </a:xfrm>
            <a:prstGeom prst="round1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3783823" y="0"/>
              <a:ext cx="3783823" cy="2005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857224" y="3214686"/>
            <a:ext cx="3783823" cy="2674157"/>
            <a:chOff x="0" y="2674157"/>
            <a:chExt cx="3783823" cy="2674157"/>
          </a:xfrm>
          <a:scene3d>
            <a:camera prst="orthographicFront"/>
            <a:lightRig rig="flat" dir="t"/>
          </a:scene3d>
        </p:grpSpPr>
        <p:sp>
          <p:nvSpPr>
            <p:cNvPr id="23" name="Прямоугольник с одним скругленным углом 22"/>
            <p:cNvSpPr/>
            <p:nvPr/>
          </p:nvSpPr>
          <p:spPr>
            <a:xfrm rot="10800000">
              <a:off x="0" y="2674157"/>
              <a:ext cx="3783823" cy="2674157"/>
            </a:xfrm>
            <a:prstGeom prst="round1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 rot="21600000">
              <a:off x="0" y="3342696"/>
              <a:ext cx="3783823" cy="2005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4644008" y="3212976"/>
            <a:ext cx="3744416" cy="2674157"/>
            <a:chOff x="3783822" y="2674157"/>
            <a:chExt cx="3783824" cy="2674157"/>
          </a:xfrm>
          <a:scene3d>
            <a:camera prst="orthographicFront"/>
            <a:lightRig rig="flat" dir="t"/>
          </a:scene3d>
        </p:grpSpPr>
        <p:sp>
          <p:nvSpPr>
            <p:cNvPr id="26" name="Прямоугольник с одним скругленным углом 25"/>
            <p:cNvSpPr/>
            <p:nvPr/>
          </p:nvSpPr>
          <p:spPr>
            <a:xfrm rot="5400000">
              <a:off x="4338656" y="2119324"/>
              <a:ext cx="2674157" cy="3783823"/>
            </a:xfrm>
            <a:prstGeom prst="round1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3783822" y="3342696"/>
              <a:ext cx="3783823" cy="2005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5" name="Группа 27"/>
          <p:cNvGrpSpPr/>
          <p:nvPr/>
        </p:nvGrpSpPr>
        <p:grpSpPr>
          <a:xfrm>
            <a:off x="827584" y="692695"/>
            <a:ext cx="3816426" cy="2530141"/>
            <a:chOff x="-203189" y="-98907"/>
            <a:chExt cx="3987013" cy="2674157"/>
          </a:xfrm>
          <a:scene3d>
            <a:camera prst="orthographicFront"/>
            <a:lightRig rig="flat" dir="t"/>
          </a:scene3d>
        </p:grpSpPr>
        <p:sp>
          <p:nvSpPr>
            <p:cNvPr id="29" name="Прямоугольник с одним скругленным углом 28"/>
            <p:cNvSpPr/>
            <p:nvPr/>
          </p:nvSpPr>
          <p:spPr>
            <a:xfrm rot="16200000">
              <a:off x="453239" y="-755335"/>
              <a:ext cx="2674157" cy="3987013"/>
            </a:xfrm>
            <a:prstGeom prst="round1Rect">
              <a:avLst>
                <a:gd name="adj" fmla="val 18567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 rot="21600000">
              <a:off x="-1" y="1"/>
              <a:ext cx="3783823" cy="20056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9136" tIns="199136" rIns="199136" bIns="199136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 smtClean="0">
                  <a:solidFill>
                    <a:schemeClr val="tx1"/>
                  </a:solidFill>
                  <a:latin typeface="Cambria" pitchFamily="18" charset="0"/>
                </a:rPr>
                <a:t> </a:t>
              </a:r>
              <a:endParaRPr lang="ru-RU" sz="2800" b="1" dirty="0">
                <a:solidFill>
                  <a:schemeClr val="tx1"/>
                </a:solidFill>
                <a:latin typeface="Cambria" pitchFamily="18" charset="0"/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2843808" y="2420888"/>
            <a:ext cx="3573601" cy="2037453"/>
            <a:chOff x="1997022" y="1655430"/>
            <a:chExt cx="3573601" cy="2037453"/>
          </a:xfrm>
          <a:scene3d>
            <a:camera prst="orthographicFront"/>
            <a:lightRig rig="flat" dir="t"/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997022" y="1655430"/>
              <a:ext cx="3573601" cy="2037453"/>
            </a:xfrm>
            <a:prstGeom prst="roundRect">
              <a:avLst/>
            </a:prstGeom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2096482" y="1754890"/>
              <a:ext cx="3374681" cy="1838533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33350" tIns="133350" rIns="133350" bIns="133350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500" b="1" i="1" dirty="0">
                <a:solidFill>
                  <a:srgbClr val="FFCC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2348881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2852936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/>
              <a:t> Народная</a:t>
            </a:r>
          </a:p>
          <a:p>
            <a:pPr algn="ctr">
              <a:buNone/>
            </a:pPr>
            <a:r>
              <a:rPr lang="ru-RU" sz="2800" b="1" i="1" dirty="0" smtClean="0"/>
              <a:t>  игра</a:t>
            </a:r>
            <a:endParaRPr lang="ru-RU" sz="2800" i="1" dirty="0" smtClean="0"/>
          </a:p>
          <a:p>
            <a:pPr>
              <a:buNone/>
            </a:pPr>
            <a:endParaRPr lang="ru-RU" sz="2800" dirty="0" smtClean="0"/>
          </a:p>
        </p:txBody>
      </p:sp>
      <p:sp>
        <p:nvSpPr>
          <p:cNvPr id="34" name="Прямоугольник 33"/>
          <p:cNvSpPr/>
          <p:nvPr/>
        </p:nvSpPr>
        <p:spPr>
          <a:xfrm>
            <a:off x="899592" y="98072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предметно – </a:t>
            </a:r>
            <a:r>
              <a:rPr lang="ru-RU" sz="2400" dirty="0" err="1" smtClean="0"/>
              <a:t>манипулятивные</a:t>
            </a:r>
            <a:r>
              <a:rPr lang="ru-RU" sz="2400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сюжетно-ролевые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980729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строительно-творческие;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 театрализованные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4653136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 подвижные</a:t>
            </a:r>
          </a:p>
          <a:p>
            <a:endParaRPr lang="ru-RU" dirty="0" smtClean="0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5004047" y="4437112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r">
              <a:buFont typeface="Wingdings" pitchFamily="2" charset="2"/>
              <a:buChar char="§"/>
            </a:pPr>
            <a:r>
              <a:rPr lang="ru-RU" sz="2400" dirty="0" smtClean="0"/>
              <a:t> дидактические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84220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Народные подвижные игры </a:t>
            </a:r>
            <a:r>
              <a:rPr lang="ru-RU" sz="2800" dirty="0" smtClean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вляются традиционным средством педагогики. Испокон веков в них ярко отражался образ жизни людей, их быт, труд, национальные устои, представления о чести, смелости, мужестве, желании обладать силой, ловкостью, выносливостью, быстротой и красотой движений, проявлять смекалку, выдержку, творческую выдумку, находчивость, волю и стремление к победе.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594TGp_family_light_ani</Template>
  <TotalTime>2521</TotalTime>
  <Words>674</Words>
  <Application>Microsoft Office PowerPoint</Application>
  <PresentationFormat>Экран (4:3)</PresentationFormat>
  <Paragraphs>147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Копия 594TGp_family_light_ani</vt:lpstr>
      <vt:lpstr>Слайд 1</vt:lpstr>
      <vt:lpstr>«Давайте детям больше и больше содержания общего, человеческого, мирового, но преимущественно старайтесь знакомить их с этим через родные и национальные явления». В. Белинский </vt:lpstr>
      <vt:lpstr>Актуальность:</vt:lpstr>
      <vt:lpstr>  Цель проведения мастер класса:   </vt:lpstr>
      <vt:lpstr>Задачи мастер класса:</vt:lpstr>
      <vt:lpstr> Игра –  как ведущий вид деятельности ребенка  </vt:lpstr>
      <vt:lpstr>Народная игра</vt:lpstr>
      <vt:lpstr>Слайд 8</vt:lpstr>
      <vt:lpstr>Слайд 9</vt:lpstr>
      <vt:lpstr>Принципы использования народных игр:</vt:lpstr>
      <vt:lpstr>Классификация народных игр</vt:lpstr>
      <vt:lpstr>Слайд 12</vt:lpstr>
      <vt:lpstr>Слайд 13</vt:lpstr>
      <vt:lpstr>            Изучаем игры:</vt:lpstr>
      <vt:lpstr>        Русские игры</vt:lpstr>
      <vt:lpstr>Слайд 16</vt:lpstr>
      <vt:lpstr>Используемые материалы:</vt:lpstr>
      <vt:lpstr>Благодарю  за внимание!</vt:lpstr>
    </vt:vector>
  </TitlesOfParts>
  <Company>StarLink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Клуб  «К ЗДОРОВЬЮ ВМЕСТЕ»</dc:title>
  <dc:creator>Ирина</dc:creator>
  <cp:lastModifiedBy>наташа</cp:lastModifiedBy>
  <cp:revision>160</cp:revision>
  <dcterms:created xsi:type="dcterms:W3CDTF">2011-04-04T21:30:20Z</dcterms:created>
  <dcterms:modified xsi:type="dcterms:W3CDTF">2014-11-28T04:56:55Z</dcterms:modified>
</cp:coreProperties>
</file>