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01" r:id="rId2"/>
    <p:sldId id="352" r:id="rId3"/>
    <p:sldId id="351" r:id="rId4"/>
    <p:sldId id="333" r:id="rId5"/>
    <p:sldId id="350" r:id="rId6"/>
    <p:sldId id="334" r:id="rId7"/>
    <p:sldId id="353" r:id="rId8"/>
    <p:sldId id="302" r:id="rId9"/>
    <p:sldId id="358" r:id="rId10"/>
    <p:sldId id="337" r:id="rId11"/>
    <p:sldId id="354" r:id="rId12"/>
    <p:sldId id="356" r:id="rId13"/>
    <p:sldId id="357" r:id="rId14"/>
    <p:sldId id="347" r:id="rId15"/>
    <p:sldId id="348" r:id="rId16"/>
    <p:sldId id="360" r:id="rId17"/>
    <p:sldId id="338" r:id="rId18"/>
    <p:sldId id="313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CC00"/>
    <a:srgbClr val="009ED6"/>
    <a:srgbClr val="000000"/>
    <a:srgbClr val="ECECE0"/>
    <a:srgbClr val="FFFFCC"/>
    <a:srgbClr val="DDDDDD"/>
    <a:srgbClr val="B2B2B2"/>
    <a:srgbClr val="000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81" autoAdjust="0"/>
    <p:restoredTop sz="83877" autoAdjust="0"/>
  </p:normalViewPr>
  <p:slideViewPr>
    <p:cSldViewPr>
      <p:cViewPr>
        <p:scale>
          <a:sx n="75" d="100"/>
          <a:sy n="75" d="100"/>
        </p:scale>
        <p:origin x="-144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ru-RU" smtClean="0"/>
              <a:t>Масайло Н.В.</a:t>
            </a: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2E6750F2-D292-4FD4-990E-49516E26D2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4758339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ru-RU" smtClean="0"/>
              <a:t>Масайло Н.В.</a:t>
            </a:r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4D351CA3-D3ED-458C-9B29-BA643EC213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43405462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Масайло Н.В.</a:t>
            </a: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dirty="0" smtClean="0">
              <a:latin typeface="Arial" pitchFamily="34" charset="0"/>
            </a:endParaRPr>
          </a:p>
          <a:p>
            <a:pPr eaLnBrk="1" hangingPunct="1"/>
            <a:endParaRPr lang="ru-RU" dirty="0" smtClean="0">
              <a:latin typeface="Arial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Масайло Н.В.</a:t>
            </a:r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Масайло Н.В.</a:t>
            </a:r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Масайло Н.В.</a:t>
            </a: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/>
        </p:nvSpPr>
        <p:spPr bwMode="gray">
          <a:xfrm>
            <a:off x="0" y="6751638"/>
            <a:ext cx="9144000" cy="10636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grpSp>
        <p:nvGrpSpPr>
          <p:cNvPr id="5" name="Group 35"/>
          <p:cNvGrpSpPr>
            <a:grpSpLocks/>
          </p:cNvGrpSpPr>
          <p:nvPr/>
        </p:nvGrpSpPr>
        <p:grpSpPr bwMode="auto">
          <a:xfrm>
            <a:off x="2286000" y="0"/>
            <a:ext cx="2287588" cy="4960938"/>
            <a:chOff x="1440" y="0"/>
            <a:chExt cx="1441" cy="3125"/>
          </a:xfrm>
        </p:grpSpPr>
        <p:sp>
          <p:nvSpPr>
            <p:cNvPr id="6" name="Rectangle 8"/>
            <p:cNvSpPr>
              <a:spLocks noChangeArrowheads="1"/>
            </p:cNvSpPr>
            <p:nvPr userDrawn="1"/>
          </p:nvSpPr>
          <p:spPr bwMode="gray">
            <a:xfrm>
              <a:off x="1440" y="0"/>
              <a:ext cx="1441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7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7" name="Rectangle 14"/>
            <p:cNvSpPr>
              <a:spLocks noChangeArrowheads="1"/>
            </p:cNvSpPr>
            <p:nvPr userDrawn="1"/>
          </p:nvSpPr>
          <p:spPr bwMode="gray">
            <a:xfrm>
              <a:off x="1681" y="0"/>
              <a:ext cx="1053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tint val="0"/>
                    <a:invGamma/>
                    <a:alpha val="30000"/>
                  </a:schemeClr>
                </a:gs>
                <a:gs pos="50000">
                  <a:schemeClr val="accent2">
                    <a:alpha val="7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3000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8" name="Rectangle 19"/>
            <p:cNvSpPr>
              <a:spLocks noChangeArrowheads="1"/>
            </p:cNvSpPr>
            <p:nvPr userDrawn="1"/>
          </p:nvSpPr>
          <p:spPr bwMode="gray">
            <a:xfrm>
              <a:off x="1440" y="0"/>
              <a:ext cx="1441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5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grpSp>
        <p:nvGrpSpPr>
          <p:cNvPr id="9" name="Group 39"/>
          <p:cNvGrpSpPr>
            <a:grpSpLocks/>
          </p:cNvGrpSpPr>
          <p:nvPr/>
        </p:nvGrpSpPr>
        <p:grpSpPr bwMode="auto">
          <a:xfrm>
            <a:off x="4575175" y="0"/>
            <a:ext cx="2286000" cy="3716338"/>
            <a:chOff x="2882" y="0"/>
            <a:chExt cx="1440" cy="2341"/>
          </a:xfrm>
        </p:grpSpPr>
        <p:sp>
          <p:nvSpPr>
            <p:cNvPr id="10" name="Rectangle 12"/>
            <p:cNvSpPr>
              <a:spLocks noChangeArrowheads="1"/>
            </p:cNvSpPr>
            <p:nvPr userDrawn="1"/>
          </p:nvSpPr>
          <p:spPr bwMode="gray">
            <a:xfrm>
              <a:off x="2882" y="0"/>
              <a:ext cx="144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alpha val="7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1" name="Rectangle 13"/>
            <p:cNvSpPr>
              <a:spLocks noChangeArrowheads="1"/>
            </p:cNvSpPr>
            <p:nvPr userDrawn="1"/>
          </p:nvSpPr>
          <p:spPr bwMode="gray">
            <a:xfrm>
              <a:off x="2882" y="0"/>
              <a:ext cx="81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  <a:alpha val="30000"/>
                  </a:schemeClr>
                </a:gs>
                <a:gs pos="50000">
                  <a:schemeClr val="hlink">
                    <a:alpha val="7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3000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2" name="Rectangle 20"/>
            <p:cNvSpPr>
              <a:spLocks noChangeArrowheads="1"/>
            </p:cNvSpPr>
            <p:nvPr userDrawn="1"/>
          </p:nvSpPr>
          <p:spPr bwMode="gray">
            <a:xfrm>
              <a:off x="2882" y="0"/>
              <a:ext cx="144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alpha val="5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grpSp>
        <p:nvGrpSpPr>
          <p:cNvPr id="13" name="Group 40"/>
          <p:cNvGrpSpPr>
            <a:grpSpLocks/>
          </p:cNvGrpSpPr>
          <p:nvPr/>
        </p:nvGrpSpPr>
        <p:grpSpPr bwMode="auto">
          <a:xfrm>
            <a:off x="6858000" y="0"/>
            <a:ext cx="2286000" cy="4941888"/>
            <a:chOff x="4320" y="0"/>
            <a:chExt cx="1440" cy="3113"/>
          </a:xfrm>
        </p:grpSpPr>
        <p:sp>
          <p:nvSpPr>
            <p:cNvPr id="14" name="Rectangle 11"/>
            <p:cNvSpPr>
              <a:spLocks noChangeArrowheads="1"/>
            </p:cNvSpPr>
            <p:nvPr userDrawn="1"/>
          </p:nvSpPr>
          <p:spPr bwMode="gray">
            <a:xfrm>
              <a:off x="4320" y="0"/>
              <a:ext cx="112" cy="2655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tint val="0"/>
                    <a:invGamma/>
                    <a:alpha val="0"/>
                  </a:schemeClr>
                </a:gs>
                <a:gs pos="50000">
                  <a:schemeClr val="folHlink">
                    <a:alpha val="70000"/>
                  </a:schemeClr>
                </a:gs>
                <a:gs pos="100000">
                  <a:schemeClr val="fol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grpSp>
          <p:nvGrpSpPr>
            <p:cNvPr id="15" name="Group 38"/>
            <p:cNvGrpSpPr>
              <a:grpSpLocks/>
            </p:cNvGrpSpPr>
            <p:nvPr userDrawn="1"/>
          </p:nvGrpSpPr>
          <p:grpSpPr bwMode="auto">
            <a:xfrm>
              <a:off x="4320" y="0"/>
              <a:ext cx="1440" cy="3113"/>
              <a:chOff x="4320" y="0"/>
              <a:chExt cx="1440" cy="3113"/>
            </a:xfrm>
          </p:grpSpPr>
          <p:sp>
            <p:nvSpPr>
              <p:cNvPr id="16" name="Rectangle 9"/>
              <p:cNvSpPr>
                <a:spLocks noChangeArrowheads="1"/>
              </p:cNvSpPr>
              <p:nvPr userDrawn="1"/>
            </p:nvSpPr>
            <p:spPr bwMode="gray">
              <a:xfrm>
                <a:off x="4320" y="0"/>
                <a:ext cx="1440" cy="3113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alpha val="7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  <p:sp>
            <p:nvSpPr>
              <p:cNvPr id="17" name="Rectangle 10"/>
              <p:cNvSpPr>
                <a:spLocks noChangeArrowheads="1"/>
              </p:cNvSpPr>
              <p:nvPr userDrawn="1"/>
            </p:nvSpPr>
            <p:spPr bwMode="gray">
              <a:xfrm>
                <a:off x="5420" y="0"/>
                <a:ext cx="340" cy="2655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  <a:gs pos="50000">
                    <a:schemeClr val="folHlink">
                      <a:alpha val="7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  <p:sp>
            <p:nvSpPr>
              <p:cNvPr id="18" name="Rectangle 21"/>
              <p:cNvSpPr>
                <a:spLocks noChangeArrowheads="1"/>
              </p:cNvSpPr>
              <p:nvPr userDrawn="1"/>
            </p:nvSpPr>
            <p:spPr bwMode="gray">
              <a:xfrm>
                <a:off x="4320" y="0"/>
                <a:ext cx="1440" cy="3113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alpha val="5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</p:grpSp>
      </p:grpSp>
      <p:grpSp>
        <p:nvGrpSpPr>
          <p:cNvPr id="19" name="Group 34"/>
          <p:cNvGrpSpPr>
            <a:grpSpLocks/>
          </p:cNvGrpSpPr>
          <p:nvPr/>
        </p:nvGrpSpPr>
        <p:grpSpPr bwMode="auto">
          <a:xfrm>
            <a:off x="0" y="0"/>
            <a:ext cx="2286000" cy="3714750"/>
            <a:chOff x="0" y="0"/>
            <a:chExt cx="1440" cy="2340"/>
          </a:xfrm>
        </p:grpSpPr>
        <p:sp>
          <p:nvSpPr>
            <p:cNvPr id="20" name="Rectangle 7"/>
            <p:cNvSpPr>
              <a:spLocks noChangeArrowheads="1"/>
            </p:cNvSpPr>
            <p:nvPr userDrawn="1"/>
          </p:nvSpPr>
          <p:spPr bwMode="gray">
            <a:xfrm>
              <a:off x="0" y="0"/>
              <a:ext cx="1440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1" name="Rectangle 15"/>
            <p:cNvSpPr>
              <a:spLocks noChangeArrowheads="1"/>
            </p:cNvSpPr>
            <p:nvPr userDrawn="1"/>
          </p:nvSpPr>
          <p:spPr bwMode="gray">
            <a:xfrm>
              <a:off x="1338" y="0"/>
              <a:ext cx="102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  <a:alpha val="30000"/>
                  </a:schemeClr>
                </a:gs>
                <a:gs pos="50000">
                  <a:schemeClr val="accent1">
                    <a:alpha val="7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3000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" name="Rectangle 16"/>
            <p:cNvSpPr>
              <a:spLocks noChangeArrowheads="1"/>
            </p:cNvSpPr>
            <p:nvPr userDrawn="1"/>
          </p:nvSpPr>
          <p:spPr bwMode="gray">
            <a:xfrm>
              <a:off x="0" y="0"/>
              <a:ext cx="486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  <a:alpha val="30000"/>
                  </a:schemeClr>
                </a:gs>
                <a:gs pos="50000">
                  <a:schemeClr val="accent1">
                    <a:alpha val="7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3000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3" name="Rectangle 22"/>
            <p:cNvSpPr>
              <a:spLocks noChangeArrowheads="1"/>
            </p:cNvSpPr>
            <p:nvPr userDrawn="1"/>
          </p:nvSpPr>
          <p:spPr bwMode="gray">
            <a:xfrm>
              <a:off x="0" y="0"/>
              <a:ext cx="1440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grpSp>
        <p:nvGrpSpPr>
          <p:cNvPr id="24" name="Group 41"/>
          <p:cNvGrpSpPr>
            <a:grpSpLocks/>
          </p:cNvGrpSpPr>
          <p:nvPr/>
        </p:nvGrpSpPr>
        <p:grpSpPr bwMode="auto">
          <a:xfrm>
            <a:off x="0" y="0"/>
            <a:ext cx="9144000" cy="171450"/>
            <a:chOff x="0" y="0"/>
            <a:chExt cx="5760" cy="108"/>
          </a:xfrm>
        </p:grpSpPr>
        <p:sp>
          <p:nvSpPr>
            <p:cNvPr id="25" name="Rectangle 24"/>
            <p:cNvSpPr>
              <a:spLocks noChangeArrowheads="1"/>
            </p:cNvSpPr>
            <p:nvPr userDrawn="1"/>
          </p:nvSpPr>
          <p:spPr bwMode="gray">
            <a:xfrm>
              <a:off x="0" y="0"/>
              <a:ext cx="1440" cy="10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6" name="Rectangle 25"/>
            <p:cNvSpPr>
              <a:spLocks noChangeArrowheads="1"/>
            </p:cNvSpPr>
            <p:nvPr userDrawn="1"/>
          </p:nvSpPr>
          <p:spPr bwMode="gray">
            <a:xfrm>
              <a:off x="1440" y="0"/>
              <a:ext cx="1441" cy="10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7" name="Rectangle 26"/>
            <p:cNvSpPr>
              <a:spLocks noChangeArrowheads="1"/>
            </p:cNvSpPr>
            <p:nvPr userDrawn="1"/>
          </p:nvSpPr>
          <p:spPr bwMode="gray">
            <a:xfrm>
              <a:off x="2882" y="0"/>
              <a:ext cx="1440" cy="10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" name="Rectangle 27"/>
            <p:cNvSpPr>
              <a:spLocks noChangeArrowheads="1"/>
            </p:cNvSpPr>
            <p:nvPr userDrawn="1"/>
          </p:nvSpPr>
          <p:spPr bwMode="gray">
            <a:xfrm>
              <a:off x="4320" y="0"/>
              <a:ext cx="1440" cy="108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pic>
        <p:nvPicPr>
          <p:cNvPr id="29" name="Picture 28" descr="1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gray">
          <a:xfrm>
            <a:off x="7164388" y="908050"/>
            <a:ext cx="1979612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29" descr="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gray">
          <a:xfrm>
            <a:off x="5062538" y="1268413"/>
            <a:ext cx="1795462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30" descr="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gray">
          <a:xfrm>
            <a:off x="314325" y="692150"/>
            <a:ext cx="1973263" cy="364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31" descr="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gray">
          <a:xfrm>
            <a:off x="2497138" y="374650"/>
            <a:ext cx="2071687" cy="499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Text Box 32"/>
          <p:cNvSpPr txBox="1">
            <a:spLocks noChangeArrowheads="1"/>
          </p:cNvSpPr>
          <p:nvPr/>
        </p:nvSpPr>
        <p:spPr bwMode="gray">
          <a:xfrm>
            <a:off x="7847013" y="239713"/>
            <a:ext cx="11969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2000">
                <a:solidFill>
                  <a:srgbClr val="FFFFFF"/>
                </a:solidFill>
                <a:latin typeface="Arial Black" pitchFamily="34" charset="0"/>
              </a:rPr>
              <a:t>L/O/G/O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5334000"/>
            <a:ext cx="8686800" cy="863600"/>
          </a:xfrm>
        </p:spPr>
        <p:txBody>
          <a:bodyPr/>
          <a:lstStyle>
            <a:lvl1pPr algn="ctr">
              <a:defRPr sz="46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6159500"/>
            <a:ext cx="6400800" cy="342900"/>
          </a:xfrm>
        </p:spPr>
        <p:txBody>
          <a:bodyPr/>
          <a:lstStyle>
            <a:lvl1pPr marL="0" indent="0" algn="ctr">
              <a:buFontTx/>
              <a:buNone/>
              <a:defRPr sz="1800">
                <a:latin typeface="Times New Roman" pitchFamily="18" charset="0"/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3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1676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6629400" y="6477000"/>
            <a:ext cx="12192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Масайло Надежда Валентиновна</a:t>
            </a:r>
            <a:endParaRPr lang="en-US"/>
          </a:p>
        </p:txBody>
      </p:sp>
      <p:sp>
        <p:nvSpPr>
          <p:cNvPr id="3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001000" y="6477000"/>
            <a:ext cx="6858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3630BC-6900-418A-9F5C-039F2465BD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7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Масайло Надежда Валентиновна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24EBB8-C8C6-4DD4-B1F8-B20B8EBECE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58763"/>
            <a:ext cx="2057400" cy="5918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58763"/>
            <a:ext cx="6019800" cy="5918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Масайло Надежда Валентиновна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9D27C4-24A4-4486-9C5E-966CBA3045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524000"/>
            <a:ext cx="4038600" cy="4652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652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Масайло Надежда Валентиновна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954548-8394-4F45-9BAE-CFD3B01148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Масайло Надежда Валентиновна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134A4A-DF64-470C-90F0-AD42BB241F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 smtClean="0"/>
              <a:t>Вставка диаграммы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Масайло Надежда Валентиновна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A7CE8-9993-48F8-9529-EABAF20C6E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 smtClean="0"/>
              <a:t>Вставка рисунка SmartArt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Масайло Надежда Валентиновна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10B4D3-532A-45AD-BB88-6ED494F9E7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Масайло Надежда Валентиновна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A0EB44-0904-4EF6-810B-C3F28EA2EF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Масайло Надежда Валентиновна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8713D-A003-4E0A-921D-1C202EFB3E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652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652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Масайло Надежда Валентиновна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93C4B6-C5EA-4857-877E-E567032DB4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Масайло Надежда Валентиновна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15FD56-A835-4273-AA30-438E568899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Масайло Надежда Валентиновна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AAB022-6FFF-4D6C-8F1F-E823B3431E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Масайло Надежда Валентиновна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8A9CD5-D761-4113-8F71-1C64DDBA9B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Масайло Надежда Валентиновна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DAAB1-C16C-4BBD-9015-40B7EA6603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Масайло Надежда Валентиновна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F283C3-AE46-45EA-9743-A34CD0BEE3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286000" y="0"/>
            <a:ext cx="2287588" cy="6858000"/>
            <a:chOff x="1440" y="0"/>
            <a:chExt cx="1441" cy="3125"/>
          </a:xfrm>
        </p:grpSpPr>
        <p:sp>
          <p:nvSpPr>
            <p:cNvPr id="1032" name="Rectangle 8"/>
            <p:cNvSpPr>
              <a:spLocks noChangeArrowheads="1"/>
            </p:cNvSpPr>
            <p:nvPr userDrawn="1"/>
          </p:nvSpPr>
          <p:spPr bwMode="ltGray">
            <a:xfrm>
              <a:off x="1440" y="0"/>
              <a:ext cx="1441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033" name="Rectangle 9"/>
            <p:cNvSpPr>
              <a:spLocks noChangeArrowheads="1"/>
            </p:cNvSpPr>
            <p:nvPr userDrawn="1"/>
          </p:nvSpPr>
          <p:spPr bwMode="ltGray">
            <a:xfrm>
              <a:off x="1681" y="0"/>
              <a:ext cx="1053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tint val="0"/>
                    <a:invGamma/>
                    <a:alpha val="0"/>
                  </a:schemeClr>
                </a:gs>
                <a:gs pos="5000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034" name="Rectangle 10"/>
            <p:cNvSpPr>
              <a:spLocks noChangeArrowheads="1"/>
            </p:cNvSpPr>
            <p:nvPr userDrawn="1"/>
          </p:nvSpPr>
          <p:spPr bwMode="ltGray">
            <a:xfrm>
              <a:off x="1440" y="0"/>
              <a:ext cx="1441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4575175" y="0"/>
            <a:ext cx="2286000" cy="5137150"/>
            <a:chOff x="2882" y="0"/>
            <a:chExt cx="1440" cy="2341"/>
          </a:xfrm>
        </p:grpSpPr>
        <p:sp>
          <p:nvSpPr>
            <p:cNvPr id="2" name="Rectangle 12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144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037" name="Rectangle 13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81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  <a:alpha val="0"/>
                  </a:schemeClr>
                </a:gs>
                <a:gs pos="5000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038" name="Rectangle 14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144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grpSp>
        <p:nvGrpSpPr>
          <p:cNvPr id="6" name="Group 15"/>
          <p:cNvGrpSpPr>
            <a:grpSpLocks/>
          </p:cNvGrpSpPr>
          <p:nvPr/>
        </p:nvGrpSpPr>
        <p:grpSpPr bwMode="auto">
          <a:xfrm>
            <a:off x="6858000" y="0"/>
            <a:ext cx="2286000" cy="6831013"/>
            <a:chOff x="4320" y="0"/>
            <a:chExt cx="1440" cy="3113"/>
          </a:xfrm>
        </p:grpSpPr>
        <p:sp>
          <p:nvSpPr>
            <p:cNvPr id="1040" name="Rectangle 16"/>
            <p:cNvSpPr>
              <a:spLocks noChangeArrowheads="1"/>
            </p:cNvSpPr>
            <p:nvPr userDrawn="1"/>
          </p:nvSpPr>
          <p:spPr bwMode="ltGray">
            <a:xfrm>
              <a:off x="4320" y="0"/>
              <a:ext cx="112" cy="2655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tint val="0"/>
                    <a:invGamma/>
                    <a:alpha val="0"/>
                  </a:schemeClr>
                </a:gs>
                <a:gs pos="50000">
                  <a:schemeClr val="folHlink">
                    <a:alpha val="20000"/>
                  </a:schemeClr>
                </a:gs>
                <a:gs pos="100000">
                  <a:schemeClr val="fol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grpSp>
          <p:nvGrpSpPr>
            <p:cNvPr id="1056" name="Group 17"/>
            <p:cNvGrpSpPr>
              <a:grpSpLocks/>
            </p:cNvGrpSpPr>
            <p:nvPr userDrawn="1"/>
          </p:nvGrpSpPr>
          <p:grpSpPr bwMode="auto">
            <a:xfrm>
              <a:off x="4320" y="0"/>
              <a:ext cx="1440" cy="3113"/>
              <a:chOff x="4320" y="0"/>
              <a:chExt cx="1440" cy="3113"/>
            </a:xfrm>
          </p:grpSpPr>
          <p:sp>
            <p:nvSpPr>
              <p:cNvPr id="1042" name="Rectangle 18"/>
              <p:cNvSpPr>
                <a:spLocks noChangeArrowheads="1"/>
              </p:cNvSpPr>
              <p:nvPr userDrawn="1"/>
            </p:nvSpPr>
            <p:spPr bwMode="ltGray">
              <a:xfrm>
                <a:off x="4320" y="0"/>
                <a:ext cx="1440" cy="3113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  <p:sp>
            <p:nvSpPr>
              <p:cNvPr id="1043" name="Rectangle 19"/>
              <p:cNvSpPr>
                <a:spLocks noChangeArrowheads="1"/>
              </p:cNvSpPr>
              <p:nvPr userDrawn="1"/>
            </p:nvSpPr>
            <p:spPr bwMode="ltGray">
              <a:xfrm>
                <a:off x="5420" y="0"/>
                <a:ext cx="340" cy="2655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  <a:gs pos="5000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  <p:sp>
            <p:nvSpPr>
              <p:cNvPr id="1044" name="Rectangle 20"/>
              <p:cNvSpPr>
                <a:spLocks noChangeArrowheads="1"/>
              </p:cNvSpPr>
              <p:nvPr userDrawn="1"/>
            </p:nvSpPr>
            <p:spPr bwMode="ltGray">
              <a:xfrm>
                <a:off x="4320" y="0"/>
                <a:ext cx="1440" cy="3113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</p:grpSp>
      </p:grpSp>
      <p:grpSp>
        <p:nvGrpSpPr>
          <p:cNvPr id="8" name="Group 21"/>
          <p:cNvGrpSpPr>
            <a:grpSpLocks/>
          </p:cNvGrpSpPr>
          <p:nvPr/>
        </p:nvGrpSpPr>
        <p:grpSpPr bwMode="auto">
          <a:xfrm>
            <a:off x="0" y="0"/>
            <a:ext cx="2286000" cy="5135563"/>
            <a:chOff x="0" y="0"/>
            <a:chExt cx="1440" cy="2340"/>
          </a:xfrm>
        </p:grpSpPr>
        <p:sp>
          <p:nvSpPr>
            <p:cNvPr id="1046" name="Rectangle 22"/>
            <p:cNvSpPr>
              <a:spLocks noChangeArrowheads="1"/>
            </p:cNvSpPr>
            <p:nvPr userDrawn="1"/>
          </p:nvSpPr>
          <p:spPr bwMode="ltGray">
            <a:xfrm>
              <a:off x="0" y="0"/>
              <a:ext cx="1440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047" name="Rectangle 23"/>
            <p:cNvSpPr>
              <a:spLocks noChangeArrowheads="1"/>
            </p:cNvSpPr>
            <p:nvPr userDrawn="1"/>
          </p:nvSpPr>
          <p:spPr bwMode="ltGray">
            <a:xfrm>
              <a:off x="1338" y="0"/>
              <a:ext cx="102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  <a:alpha val="0"/>
                  </a:schemeClr>
                </a:gs>
                <a:gs pos="5000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048" name="Rectangle 24"/>
            <p:cNvSpPr>
              <a:spLocks noChangeArrowheads="1"/>
            </p:cNvSpPr>
            <p:nvPr userDrawn="1"/>
          </p:nvSpPr>
          <p:spPr bwMode="ltGray">
            <a:xfrm>
              <a:off x="0" y="0"/>
              <a:ext cx="486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  <a:alpha val="0"/>
                  </a:schemeClr>
                </a:gs>
                <a:gs pos="5000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049" name="Rectangle 25"/>
            <p:cNvSpPr>
              <a:spLocks noChangeArrowheads="1"/>
            </p:cNvSpPr>
            <p:nvPr userDrawn="1"/>
          </p:nvSpPr>
          <p:spPr bwMode="ltGray">
            <a:xfrm>
              <a:off x="0" y="0"/>
              <a:ext cx="1440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grpSp>
        <p:nvGrpSpPr>
          <p:cNvPr id="9" name="Group 45"/>
          <p:cNvGrpSpPr>
            <a:grpSpLocks/>
          </p:cNvGrpSpPr>
          <p:nvPr/>
        </p:nvGrpSpPr>
        <p:grpSpPr bwMode="auto">
          <a:xfrm>
            <a:off x="0" y="0"/>
            <a:ext cx="9144000" cy="171450"/>
            <a:chOff x="0" y="0"/>
            <a:chExt cx="5760" cy="108"/>
          </a:xfrm>
        </p:grpSpPr>
        <p:sp>
          <p:nvSpPr>
            <p:cNvPr id="1050" name="Rectangle 26"/>
            <p:cNvSpPr>
              <a:spLocks noChangeArrowheads="1"/>
            </p:cNvSpPr>
            <p:nvPr userDrawn="1"/>
          </p:nvSpPr>
          <p:spPr bwMode="gray">
            <a:xfrm>
              <a:off x="0" y="0"/>
              <a:ext cx="1440" cy="10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051" name="Rectangle 27"/>
            <p:cNvSpPr>
              <a:spLocks noChangeArrowheads="1"/>
            </p:cNvSpPr>
            <p:nvPr userDrawn="1"/>
          </p:nvSpPr>
          <p:spPr bwMode="gray">
            <a:xfrm>
              <a:off x="1440" y="0"/>
              <a:ext cx="1441" cy="10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052" name="Rectangle 28"/>
            <p:cNvSpPr>
              <a:spLocks noChangeArrowheads="1"/>
            </p:cNvSpPr>
            <p:nvPr userDrawn="1"/>
          </p:nvSpPr>
          <p:spPr bwMode="gray">
            <a:xfrm>
              <a:off x="2882" y="0"/>
              <a:ext cx="1440" cy="10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 userDrawn="1"/>
          </p:nvSpPr>
          <p:spPr bwMode="gray">
            <a:xfrm>
              <a:off x="4320" y="0"/>
              <a:ext cx="1440" cy="108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sp>
        <p:nvSpPr>
          <p:cNvPr id="3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524000"/>
            <a:ext cx="8229600" cy="465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r>
              <a:rPr lang="ru-RU" smtClean="0"/>
              <a:t>Масайло Надежда Валентиновна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3E7E8062-3F4F-40C5-A5C6-2A58C35F08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5" name="Group 46"/>
          <p:cNvGrpSpPr>
            <a:grpSpLocks/>
          </p:cNvGrpSpPr>
          <p:nvPr/>
        </p:nvGrpSpPr>
        <p:grpSpPr bwMode="auto">
          <a:xfrm>
            <a:off x="0" y="176213"/>
            <a:ext cx="7696200" cy="1117600"/>
            <a:chOff x="0" y="111"/>
            <a:chExt cx="4848" cy="768"/>
          </a:xfrm>
        </p:grpSpPr>
        <p:sp>
          <p:nvSpPr>
            <p:cNvPr id="1063" name="Rectangle 39"/>
            <p:cNvSpPr>
              <a:spLocks noChangeArrowheads="1"/>
            </p:cNvSpPr>
            <p:nvPr userDrawn="1"/>
          </p:nvSpPr>
          <p:spPr bwMode="hidden">
            <a:xfrm rot="-5400000">
              <a:off x="2394" y="-1578"/>
              <a:ext cx="60" cy="4848"/>
            </a:xfrm>
            <a:prstGeom prst="rect">
              <a:avLst/>
            </a:prstGeom>
            <a:gradFill rotWithShape="1">
              <a:gsLst>
                <a:gs pos="0">
                  <a:srgbClr val="FFFFFF">
                    <a:gamma/>
                    <a:tint val="0"/>
                    <a:invGamma/>
                    <a:alpha val="0"/>
                  </a:srgbClr>
                </a:gs>
                <a:gs pos="50000">
                  <a:srgbClr val="FFFFFF">
                    <a:alpha val="35001"/>
                  </a:srgbClr>
                </a:gs>
                <a:gs pos="100000">
                  <a:srgbClr val="FFFFFF">
                    <a:gamma/>
                    <a:tint val="0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grpSp>
          <p:nvGrpSpPr>
            <p:cNvPr id="1041" name="Group 44"/>
            <p:cNvGrpSpPr>
              <a:grpSpLocks/>
            </p:cNvGrpSpPr>
            <p:nvPr userDrawn="1"/>
          </p:nvGrpSpPr>
          <p:grpSpPr bwMode="auto">
            <a:xfrm>
              <a:off x="0" y="111"/>
              <a:ext cx="4327" cy="768"/>
              <a:chOff x="0" y="111"/>
              <a:chExt cx="4327" cy="768"/>
            </a:xfrm>
          </p:grpSpPr>
          <p:sp>
            <p:nvSpPr>
              <p:cNvPr id="1065" name="Rectangle 41"/>
              <p:cNvSpPr>
                <a:spLocks noChangeArrowheads="1"/>
              </p:cNvSpPr>
              <p:nvPr userDrawn="1"/>
            </p:nvSpPr>
            <p:spPr bwMode="hidden">
              <a:xfrm rot="-5400000">
                <a:off x="1780" y="-1669"/>
                <a:ext cx="768" cy="4327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  <p:sp>
            <p:nvSpPr>
              <p:cNvPr id="1066" name="Rectangle 42"/>
              <p:cNvSpPr>
                <a:spLocks noChangeArrowheads="1"/>
              </p:cNvSpPr>
              <p:nvPr userDrawn="1"/>
            </p:nvSpPr>
            <p:spPr bwMode="hidden">
              <a:xfrm rot="-5400000">
                <a:off x="1754" y="-1643"/>
                <a:ext cx="181" cy="3690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gamma/>
                      <a:tint val="0"/>
                      <a:invGamma/>
                      <a:alpha val="0"/>
                    </a:srgbClr>
                  </a:gs>
                  <a:gs pos="5000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  <p:sp>
            <p:nvSpPr>
              <p:cNvPr id="1067" name="Rectangle 43"/>
              <p:cNvSpPr>
                <a:spLocks noChangeArrowheads="1"/>
              </p:cNvSpPr>
              <p:nvPr userDrawn="1"/>
            </p:nvSpPr>
            <p:spPr bwMode="hidden">
              <a:xfrm rot="-5400000">
                <a:off x="1780" y="-1669"/>
                <a:ext cx="768" cy="4327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</p:grpSp>
      </p:grpSp>
      <p:sp>
        <p:nvSpPr>
          <p:cNvPr id="103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57200" y="258763"/>
            <a:ext cx="73152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71" name="Rectangle 47"/>
          <p:cNvSpPr>
            <a:spLocks noChangeArrowheads="1"/>
          </p:cNvSpPr>
          <p:nvPr/>
        </p:nvSpPr>
        <p:spPr bwMode="gray">
          <a:xfrm>
            <a:off x="0" y="6751638"/>
            <a:ext cx="9144000" cy="10636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  <p:sldLayoutId id="2147483724" r:id="rId15"/>
  </p:sldLayoutIdLst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4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36" grpId="0"/>
    </p:bld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/>
          <p:cNvSpPr>
            <a:spLocks noGrp="1"/>
          </p:cNvSpPr>
          <p:nvPr>
            <p:ph idx="1"/>
          </p:nvPr>
        </p:nvSpPr>
        <p:spPr>
          <a:xfrm>
            <a:off x="395288" y="3214687"/>
            <a:ext cx="8229600" cy="2590577"/>
          </a:xfrm>
        </p:spPr>
        <p:txBody>
          <a:bodyPr/>
          <a:lstStyle/>
          <a:p>
            <a:pPr algn="ctr">
              <a:buNone/>
            </a:pPr>
            <a:r>
              <a:rPr lang="ru-RU" b="1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«ИГРЫ НАРОДОВ УРАЛА»</a:t>
            </a:r>
          </a:p>
          <a:p>
            <a:pPr algn="ctr">
              <a:buNone/>
            </a:pPr>
            <a:r>
              <a:rPr lang="ru-RU" b="1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b="1" i="1" dirty="0" smtClean="0">
                <a:solidFill>
                  <a:schemeClr val="tx1"/>
                </a:solidFill>
              </a:rPr>
              <a:t>по приобщению дошкольников к истокам              национальной культуры  Урала  </a:t>
            </a:r>
          </a:p>
          <a:p>
            <a:pPr algn="ctr">
              <a:buNone/>
            </a:pPr>
            <a:r>
              <a:rPr lang="ru-RU" sz="2400" b="1" i="1" dirty="0" smtClean="0">
                <a:solidFill>
                  <a:schemeClr val="tx1"/>
                </a:solidFill>
              </a:rPr>
              <a:t>с помощью народных игр.</a:t>
            </a:r>
          </a:p>
          <a:p>
            <a:pPr algn="r">
              <a:buNone/>
            </a:pPr>
            <a:r>
              <a:rPr lang="ru-RU" sz="2400" b="1" i="1" dirty="0"/>
              <a:t> </a:t>
            </a:r>
            <a:r>
              <a:rPr lang="ru-RU" sz="2400" b="1" i="1" dirty="0" smtClean="0"/>
              <a:t>                                      </a:t>
            </a:r>
            <a:r>
              <a:rPr lang="ru-RU" sz="1600" b="1" i="1" dirty="0" smtClean="0"/>
              <a:t>инструктор </a:t>
            </a:r>
          </a:p>
          <a:p>
            <a:pPr algn="r">
              <a:buNone/>
            </a:pPr>
            <a:r>
              <a:rPr lang="ru-RU" sz="1600" b="1" i="1" dirty="0" smtClean="0"/>
              <a:t>по физическому</a:t>
            </a:r>
          </a:p>
          <a:p>
            <a:pPr algn="r">
              <a:buNone/>
            </a:pPr>
            <a:r>
              <a:rPr lang="ru-RU" sz="1600" b="1" i="1" dirty="0" smtClean="0"/>
              <a:t> воспитанию</a:t>
            </a:r>
          </a:p>
          <a:p>
            <a:pPr algn="r">
              <a:buNone/>
            </a:pPr>
            <a:r>
              <a:rPr lang="ru-RU" sz="1600" b="1" i="1" dirty="0">
                <a:solidFill>
                  <a:schemeClr val="tx1"/>
                </a:solidFill>
              </a:rPr>
              <a:t> </a:t>
            </a:r>
            <a:r>
              <a:rPr lang="ru-RU" sz="1600" b="1" i="1" dirty="0" smtClean="0">
                <a:solidFill>
                  <a:schemeClr val="tx1"/>
                </a:solidFill>
              </a:rPr>
              <a:t>                                                         </a:t>
            </a:r>
            <a:r>
              <a:rPr lang="ru-RU" sz="1600" b="1" i="1" dirty="0" smtClean="0"/>
              <a:t> Озерова Н. В.</a:t>
            </a:r>
            <a:endParaRPr lang="ru-RU" sz="1600" b="1" i="1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ru-RU" sz="1600" b="1" i="1" dirty="0"/>
              <a:t> </a:t>
            </a:r>
            <a:r>
              <a:rPr lang="ru-RU" sz="1600" b="1" i="1" dirty="0" smtClean="0"/>
              <a:t>                            </a:t>
            </a:r>
          </a:p>
          <a:p>
            <a:pPr>
              <a:buNone/>
            </a:pPr>
            <a:r>
              <a:rPr lang="ru-RU" sz="2400" b="1" i="1" dirty="0" smtClean="0">
                <a:solidFill>
                  <a:schemeClr val="tx1"/>
                </a:solidFill>
              </a:rPr>
              <a:t>	 </a:t>
            </a:r>
            <a:endParaRPr lang="ru-RU" sz="2400" b="1" i="1" dirty="0" smtClean="0">
              <a:latin typeface="Times New Roman" pitchFamily="18" charset="0"/>
            </a:endParaRPr>
          </a:p>
        </p:txBody>
      </p:sp>
      <p:sp>
        <p:nvSpPr>
          <p:cNvPr id="17412" name="Прямоугольник 13"/>
          <p:cNvSpPr>
            <a:spLocks noChangeArrowheads="1"/>
          </p:cNvSpPr>
          <p:nvPr/>
        </p:nvSpPr>
        <p:spPr bwMode="auto">
          <a:xfrm>
            <a:off x="2699792" y="1772816"/>
            <a:ext cx="3816424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rgbClr val="000000"/>
                </a:solidFill>
                <a:latin typeface="Monotype Corsiva" pitchFamily="66" charset="0"/>
              </a:rPr>
              <a:t>Мастер класс</a:t>
            </a:r>
          </a:p>
          <a:p>
            <a:pPr algn="ctr"/>
            <a:r>
              <a:rPr lang="ru-RU" sz="4400" dirty="0" smtClean="0">
                <a:solidFill>
                  <a:srgbClr val="000000"/>
                </a:solidFill>
                <a:latin typeface="Monotype Corsiva" pitchFamily="66" charset="0"/>
              </a:rPr>
              <a:t>Для   педагогов</a:t>
            </a:r>
            <a:endParaRPr lang="ru-RU" sz="4400" dirty="0">
              <a:solidFill>
                <a:srgbClr val="000000"/>
              </a:solidFill>
              <a:latin typeface="Monotype Corsiva" pitchFamily="66" charset="0"/>
            </a:endParaRPr>
          </a:p>
        </p:txBody>
      </p:sp>
      <p:pic>
        <p:nvPicPr>
          <p:cNvPr id="16" name="Рисунок 15" descr="P1130166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42844" y="1000108"/>
            <a:ext cx="2000264" cy="207170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7" name="Рисунок 16" descr="P1130188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858016" y="1142984"/>
            <a:ext cx="2071702" cy="207170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1986933" y="547286"/>
            <a:ext cx="5170133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Муниципальное </a:t>
            </a:r>
            <a:r>
              <a:rPr lang="ru-RU" sz="1600" i="1" dirty="0" smtClean="0">
                <a:ea typeface="Times New Roman" pitchFamily="18" charset="0"/>
              </a:rPr>
              <a:t>бюджетное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дошкольное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образовательное учреждение - детский сад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№463 г.</a:t>
            </a:r>
            <a:r>
              <a:rPr kumimoji="0" lang="ru-RU" sz="16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Екатеринбурга</a:t>
            </a:r>
            <a:endParaRPr kumimoji="0" lang="ru-RU" sz="1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i="1" dirty="0" smtClean="0"/>
              <a:t>Принципы использования народных игр:</a:t>
            </a:r>
            <a:endParaRPr lang="ru-RU" sz="4000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принцип ориентировки на ведущие идеи народной педагогики;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принцип разнообразия народных игр;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календарно-тематический принцип;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принцип традиционности;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принцип систематичности и последовательности;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принцип учета возраста;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принцип комплексности, то есть связи с другими средствами  педагогики.</a:t>
            </a:r>
          </a:p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315200" cy="944562"/>
          </a:xfrm>
        </p:spPr>
        <p:txBody>
          <a:bodyPr/>
          <a:lstStyle/>
          <a:p>
            <a:r>
              <a:rPr lang="ru-RU" sz="3600" i="1" dirty="0" smtClean="0"/>
              <a:t>Классификация народных игр</a:t>
            </a:r>
            <a:endParaRPr lang="ru-RU" sz="3600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400" dirty="0" smtClean="0"/>
              <a:t> Чёткой классификации народных игр нет. На основе исследований Капицы О.И., </a:t>
            </a:r>
            <a:r>
              <a:rPr lang="ru-RU" sz="2400" dirty="0" err="1" smtClean="0"/>
              <a:t>Науменко</a:t>
            </a:r>
            <a:r>
              <a:rPr lang="ru-RU" sz="2400" dirty="0" smtClean="0"/>
              <a:t> Г.М. игры условно можно разделить на виды:</a:t>
            </a:r>
          </a:p>
          <a:p>
            <a:r>
              <a:rPr lang="ru-RU" sz="2400" dirty="0" smtClean="0"/>
              <a:t> подвижные (спортивные) игры;</a:t>
            </a:r>
          </a:p>
          <a:p>
            <a:r>
              <a:rPr lang="ru-RU" sz="2400" dirty="0" smtClean="0"/>
              <a:t> обрядовые (календарные);</a:t>
            </a:r>
          </a:p>
          <a:p>
            <a:r>
              <a:rPr lang="ru-RU" sz="2400" dirty="0" smtClean="0"/>
              <a:t> по отношению к природе (природные);</a:t>
            </a:r>
          </a:p>
          <a:p>
            <a:r>
              <a:rPr lang="ru-RU" sz="2400" dirty="0" smtClean="0"/>
              <a:t> трудовые (бытовые)</a:t>
            </a:r>
          </a:p>
          <a:p>
            <a:r>
              <a:rPr lang="ru-RU" sz="2400" dirty="0" smtClean="0"/>
              <a:t> с ведущим (водящим);</a:t>
            </a:r>
          </a:p>
          <a:p>
            <a:r>
              <a:rPr lang="ru-RU" sz="2400" dirty="0" smtClean="0"/>
              <a:t> драматические (с элементами театрализованных действий)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548680"/>
            <a:ext cx="838944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200" b="1" dirty="0" smtClean="0"/>
          </a:p>
          <a:p>
            <a:pPr algn="just"/>
            <a:r>
              <a:rPr lang="ru-RU" sz="2800" b="1" i="1" dirty="0" smtClean="0"/>
              <a:t>К подвижным (спортивным) играм</a:t>
            </a:r>
            <a:r>
              <a:rPr lang="ru-RU" sz="2800" i="1" dirty="0" smtClean="0"/>
              <a:t> </a:t>
            </a:r>
            <a:r>
              <a:rPr lang="ru-RU" sz="2000" dirty="0" smtClean="0"/>
              <a:t>относятся игры соревновательного характера, включающие в себя бег, прыжки и развивающие силу, ловкость, быстроту, ориентировку в пространстве («Горелки», «</a:t>
            </a:r>
            <a:r>
              <a:rPr lang="ru-RU" sz="2000" dirty="0" err="1" smtClean="0"/>
              <a:t>Ловишки</a:t>
            </a:r>
            <a:r>
              <a:rPr lang="ru-RU" sz="2000" dirty="0" smtClean="0"/>
              <a:t>», «Прятки», «Звонари», «Бубен» и др.)</a:t>
            </a:r>
          </a:p>
          <a:p>
            <a:pPr algn="just"/>
            <a:r>
              <a:rPr lang="ru-RU" sz="2800" b="1" i="1" dirty="0" smtClean="0"/>
              <a:t>Обрядовые (календарные) игры,</a:t>
            </a:r>
            <a:r>
              <a:rPr lang="ru-RU" sz="2800" b="1" dirty="0" smtClean="0"/>
              <a:t> </a:t>
            </a:r>
            <a:r>
              <a:rPr lang="ru-RU" sz="2000" dirty="0" smtClean="0"/>
              <a:t>это игры, которые имели связь с народным сельскохозяйственным календарём. К сожалению, многие из них уже давно утрачены. К ним относятся игры: («</a:t>
            </a:r>
            <a:r>
              <a:rPr lang="ru-RU" sz="2000" dirty="0" err="1" smtClean="0"/>
              <a:t>Кукушечка</a:t>
            </a:r>
            <a:r>
              <a:rPr lang="ru-RU" sz="2000" dirty="0" smtClean="0"/>
              <a:t>», «Ручеёк», «Гори, гори ясно», «Солнышко», «Кострома» и др.)</a:t>
            </a:r>
          </a:p>
          <a:p>
            <a:pPr algn="just"/>
            <a:r>
              <a:rPr lang="ru-RU" sz="2800" b="1" i="1" dirty="0" smtClean="0"/>
              <a:t>По отношению к природе</a:t>
            </a:r>
            <a:r>
              <a:rPr lang="ru-RU" sz="2800" i="1" dirty="0" smtClean="0"/>
              <a:t>.</a:t>
            </a:r>
            <a:r>
              <a:rPr lang="ru-RU" sz="2800" b="1" i="1" dirty="0" smtClean="0"/>
              <a:t> </a:t>
            </a:r>
            <a:r>
              <a:rPr lang="ru-RU" sz="2000" dirty="0" smtClean="0"/>
              <a:t>Русский народ всегда очень нежно, трепетно относился к природе, прославлял и берёг её. Эти игры не только воспитывают любовь и доброе отношение к окружающему миру, но и имеют познавательное значение: дети знакомятся с окружающей природой.( «У медведя во бору», «Ворон» и </a:t>
            </a:r>
            <a:r>
              <a:rPr lang="ru-RU" sz="2000" dirty="0" err="1" smtClean="0"/>
              <a:t>др</a:t>
            </a:r>
            <a:r>
              <a:rPr lang="ru-RU" sz="2000" dirty="0" smtClean="0"/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476672"/>
            <a:ext cx="828092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/>
              <a:t>Трудовые (бытовые) игры</a:t>
            </a:r>
            <a:r>
              <a:rPr lang="ru-RU" dirty="0" smtClean="0"/>
              <a:t> </a:t>
            </a:r>
            <a:r>
              <a:rPr lang="ru-RU" sz="2000" dirty="0" smtClean="0"/>
              <a:t>знакомят с историческим наследием народа, с повседневным трудом наших предков. («Горшок», «Каравай», «Я весёлая ткачиха», «Клубочек», «Баба сеяла горох», «Мельница» и др.)</a:t>
            </a:r>
          </a:p>
          <a:p>
            <a:r>
              <a:rPr lang="ru-RU" sz="2800" b="1" i="1" dirty="0" smtClean="0"/>
              <a:t> Игры с ведущим (водящим)</a:t>
            </a:r>
            <a:r>
              <a:rPr lang="ru-RU" i="1" dirty="0" smtClean="0"/>
              <a:t> </a:t>
            </a:r>
            <a:r>
              <a:rPr lang="ru-RU" sz="2000" dirty="0" smtClean="0"/>
              <a:t>– игры, где игрок выполняет какое-то действие или ведёт игру. («Звонари», «Отгадай, чей голосок», «Море волнуется», «Сижу на камушке»).</a:t>
            </a:r>
          </a:p>
          <a:p>
            <a:r>
              <a:rPr lang="ru-RU" b="1" dirty="0" smtClean="0"/>
              <a:t> </a:t>
            </a:r>
            <a:r>
              <a:rPr lang="ru-RU" sz="2800" b="1" i="1" dirty="0" smtClean="0"/>
              <a:t>Игры </a:t>
            </a:r>
            <a:r>
              <a:rPr lang="ru-RU" sz="2800" i="1" dirty="0" smtClean="0"/>
              <a:t>–</a:t>
            </a:r>
            <a:r>
              <a:rPr lang="ru-RU" sz="2800" b="1" i="1" dirty="0" smtClean="0"/>
              <a:t> забавы </a:t>
            </a:r>
            <a:r>
              <a:rPr lang="ru-RU" b="1" dirty="0" smtClean="0"/>
              <a:t>–</a:t>
            </a:r>
            <a:r>
              <a:rPr lang="ru-RU" sz="2000" b="1" dirty="0" smtClean="0"/>
              <a:t> </a:t>
            </a:r>
            <a:r>
              <a:rPr lang="ru-RU" sz="2000" dirty="0" smtClean="0"/>
              <a:t>это игры, которые веселят, забавляют ребёнка и, в то</a:t>
            </a:r>
            <a:r>
              <a:rPr lang="ru-RU" sz="2000" b="1" dirty="0" smtClean="0"/>
              <a:t> </a:t>
            </a:r>
            <a:r>
              <a:rPr lang="ru-RU" sz="2000" dirty="0" smtClean="0"/>
              <a:t>же время, несут в себе какой – то познавательный и воспитательный элемент. К ним относятся игры «Сорока-сорока», «Ладушки», «Идёт коза рогатая», «По кочкам», «Баба сеяла горох», и др.</a:t>
            </a:r>
          </a:p>
          <a:p>
            <a:r>
              <a:rPr lang="ru-RU" sz="2800" b="1" i="1" dirty="0" smtClean="0"/>
              <a:t>Драматические (с элементами театрализованных действий) игры </a:t>
            </a:r>
            <a:r>
              <a:rPr lang="ru-RU" b="1" dirty="0" smtClean="0"/>
              <a:t>– </a:t>
            </a:r>
            <a:r>
              <a:rPr lang="ru-RU" sz="2000" dirty="0" smtClean="0"/>
              <a:t>это игры, которые</a:t>
            </a:r>
            <a:r>
              <a:rPr lang="ru-RU" sz="2000" b="1" dirty="0" smtClean="0"/>
              <a:t> </a:t>
            </a:r>
            <a:r>
              <a:rPr lang="ru-RU" sz="2000" dirty="0" smtClean="0"/>
              <a:t>требуют искусство «артиста», умение на время превратиться в какого - то героя игры и выполнять его действия («Заинька, выходи», «Волк-волчок», «Бабка </a:t>
            </a:r>
            <a:r>
              <a:rPr lang="ru-RU" sz="2000" dirty="0" err="1" smtClean="0"/>
              <a:t>Ёжка</a:t>
            </a:r>
            <a:r>
              <a:rPr lang="ru-RU" sz="2000" dirty="0" smtClean="0"/>
              <a:t>», «Идёт коза по лесу», «Дрёма» и др.)</a:t>
            </a:r>
            <a:endParaRPr lang="ru-RU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            Изучаем игры:</a:t>
            </a:r>
            <a:endParaRPr lang="ru-RU" i="1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ru-RU" dirty="0"/>
              <a:t>Башкирские игры:</a:t>
            </a:r>
          </a:p>
          <a:p>
            <a:r>
              <a:rPr lang="ru-RU" sz="1800" dirty="0"/>
              <a:t>«Липкие пеньки»</a:t>
            </a:r>
          </a:p>
          <a:p>
            <a:r>
              <a:rPr lang="ru-RU" sz="1800" dirty="0"/>
              <a:t>«Палка-</a:t>
            </a:r>
            <a:r>
              <a:rPr lang="ru-RU" sz="1800" dirty="0" err="1"/>
              <a:t>кидалка</a:t>
            </a:r>
            <a:r>
              <a:rPr lang="ru-RU" sz="1800" dirty="0"/>
              <a:t>»</a:t>
            </a:r>
          </a:p>
          <a:p>
            <a:r>
              <a:rPr lang="ru-RU" sz="1800" dirty="0"/>
              <a:t>«Ласточки и ястребы»</a:t>
            </a:r>
          </a:p>
          <a:p>
            <a:r>
              <a:rPr lang="ru-RU" sz="1800" dirty="0"/>
              <a:t>«Юрта»</a:t>
            </a:r>
          </a:p>
          <a:p>
            <a:r>
              <a:rPr lang="ru-RU" sz="1800" dirty="0"/>
              <a:t>«Жмурки в кругах»</a:t>
            </a:r>
          </a:p>
          <a:p>
            <a:r>
              <a:rPr lang="ru-RU" sz="1800" dirty="0"/>
              <a:t>«Прутик»</a:t>
            </a:r>
          </a:p>
          <a:p>
            <a:r>
              <a:rPr lang="ru-RU" sz="1800" dirty="0"/>
              <a:t>«Конное состязание»</a:t>
            </a:r>
          </a:p>
          <a:p>
            <a:r>
              <a:rPr lang="ru-RU" sz="1800" dirty="0" smtClean="0"/>
              <a:t>«</a:t>
            </a:r>
            <a:r>
              <a:rPr lang="ru-RU" sz="1800" dirty="0"/>
              <a:t>Стрелок»</a:t>
            </a:r>
          </a:p>
          <a:p>
            <a:r>
              <a:rPr lang="ru-RU" sz="1800" dirty="0"/>
              <a:t>«Медный пень»</a:t>
            </a:r>
          </a:p>
          <a:p>
            <a:r>
              <a:rPr lang="ru-RU" sz="1800" dirty="0"/>
              <a:t>«Скачки»</a:t>
            </a:r>
          </a:p>
          <a:p>
            <a:r>
              <a:rPr lang="ru-RU" sz="1800" dirty="0"/>
              <a:t>«Шар на земле»</a:t>
            </a:r>
          </a:p>
          <a:p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Татарские игры:</a:t>
            </a:r>
          </a:p>
          <a:p>
            <a:r>
              <a:rPr lang="ru-RU" sz="2000" dirty="0"/>
              <a:t>«Хромая курица</a:t>
            </a:r>
            <a:r>
              <a:rPr lang="ru-RU" sz="2000" dirty="0" smtClean="0"/>
              <a:t>»</a:t>
            </a:r>
          </a:p>
          <a:p>
            <a:r>
              <a:rPr lang="ru-RU" sz="2000" dirty="0" smtClean="0"/>
              <a:t>«</a:t>
            </a:r>
            <a:r>
              <a:rPr lang="ru-RU" sz="2000" dirty="0"/>
              <a:t>Татарский хоровод»</a:t>
            </a:r>
          </a:p>
          <a:p>
            <a:r>
              <a:rPr lang="ru-RU" sz="2000" dirty="0"/>
              <a:t>«Лисички и курочки»</a:t>
            </a:r>
          </a:p>
          <a:p>
            <a:r>
              <a:rPr lang="ru-RU" sz="2000" dirty="0"/>
              <a:t>«Кто дальше бросит»</a:t>
            </a:r>
          </a:p>
          <a:p>
            <a:r>
              <a:rPr lang="ru-RU" sz="2000" dirty="0"/>
              <a:t>«Серый волк»</a:t>
            </a:r>
          </a:p>
          <a:p>
            <a:r>
              <a:rPr lang="ru-RU" sz="2000" dirty="0"/>
              <a:t>«Стрельба в мишень»</a:t>
            </a:r>
          </a:p>
          <a:p>
            <a:r>
              <a:rPr lang="ru-RU" sz="2000" dirty="0"/>
              <a:t>«Спутанные кони»</a:t>
            </a:r>
          </a:p>
          <a:p>
            <a:r>
              <a:rPr lang="ru-RU" sz="2000" dirty="0"/>
              <a:t>«Продай горшок»</a:t>
            </a:r>
          </a:p>
          <a:p>
            <a:r>
              <a:rPr lang="ru-RU" sz="2000" dirty="0"/>
              <a:t>«Ласточка»</a:t>
            </a:r>
          </a:p>
          <a:p>
            <a:r>
              <a:rPr lang="ru-RU" sz="2000" dirty="0"/>
              <a:t>«Татарский плетень»</a:t>
            </a:r>
          </a:p>
          <a:p>
            <a:r>
              <a:rPr lang="ru-RU" sz="2000" dirty="0" smtClean="0"/>
              <a:t>«</a:t>
            </a:r>
            <a:r>
              <a:rPr lang="ru-RU" sz="2000" dirty="0" err="1"/>
              <a:t>Тимербай</a:t>
            </a:r>
            <a:r>
              <a:rPr lang="ru-RU" sz="2000" dirty="0"/>
              <a:t>»</a:t>
            </a:r>
          </a:p>
          <a:p>
            <a:r>
              <a:rPr lang="ru-RU" sz="2000" dirty="0"/>
              <a:t>«Кто первый»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029652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649957"/>
          </a:xfrm>
        </p:spPr>
        <p:txBody>
          <a:bodyPr/>
          <a:lstStyle/>
          <a:p>
            <a:pPr algn="ctr"/>
            <a:r>
              <a:rPr lang="ru-RU" sz="3600" i="1" dirty="0" smtClean="0"/>
              <a:t>        Русские игры</a:t>
            </a:r>
            <a:endParaRPr lang="ru-RU" sz="3600" i="1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124744"/>
            <a:ext cx="4038600" cy="5052219"/>
          </a:xfrm>
        </p:spPr>
        <p:txBody>
          <a:bodyPr/>
          <a:lstStyle/>
          <a:p>
            <a:r>
              <a:rPr lang="ru-RU" sz="1800" dirty="0"/>
              <a:t>«Капуста»</a:t>
            </a:r>
          </a:p>
          <a:p>
            <a:r>
              <a:rPr lang="ru-RU" sz="1800" dirty="0"/>
              <a:t>«Муха»</a:t>
            </a:r>
          </a:p>
          <a:p>
            <a:r>
              <a:rPr lang="ru-RU" sz="1800" dirty="0"/>
              <a:t>«Кружева»</a:t>
            </a:r>
          </a:p>
          <a:p>
            <a:r>
              <a:rPr lang="ru-RU" sz="1800" dirty="0"/>
              <a:t>«Хвосты»</a:t>
            </a:r>
          </a:p>
          <a:p>
            <a:r>
              <a:rPr lang="ru-RU" sz="1800" dirty="0"/>
              <a:t>«Лапти»</a:t>
            </a:r>
          </a:p>
          <a:p>
            <a:r>
              <a:rPr lang="ru-RU" sz="1800" dirty="0"/>
              <a:t>«Пирог»</a:t>
            </a:r>
          </a:p>
          <a:p>
            <a:r>
              <a:rPr lang="ru-RU" sz="1800" dirty="0"/>
              <a:t>«Золотые ворота»</a:t>
            </a:r>
          </a:p>
          <a:p>
            <a:r>
              <a:rPr lang="ru-RU" sz="1800" dirty="0"/>
              <a:t>«Плетень»</a:t>
            </a:r>
          </a:p>
          <a:p>
            <a:r>
              <a:rPr lang="ru-RU" sz="1800" dirty="0"/>
              <a:t>«Ручеек»</a:t>
            </a:r>
          </a:p>
          <a:p>
            <a:r>
              <a:rPr lang="ru-RU" sz="1800" dirty="0"/>
              <a:t>«Дед </a:t>
            </a:r>
            <a:r>
              <a:rPr lang="ru-RU" sz="1800" dirty="0" err="1"/>
              <a:t>Мазай</a:t>
            </a:r>
            <a:r>
              <a:rPr lang="ru-RU" sz="1800" dirty="0"/>
              <a:t>»</a:t>
            </a:r>
          </a:p>
          <a:p>
            <a:r>
              <a:rPr lang="ru-RU" sz="1800" dirty="0" smtClean="0"/>
              <a:t>«</a:t>
            </a:r>
            <a:r>
              <a:rPr lang="ru-RU" sz="1800" dirty="0"/>
              <a:t>Платок»</a:t>
            </a:r>
          </a:p>
          <a:p>
            <a:r>
              <a:rPr lang="ru-RU" sz="1800" dirty="0"/>
              <a:t>«Колечко»</a:t>
            </a:r>
          </a:p>
          <a:p>
            <a:r>
              <a:rPr lang="ru-RU" sz="1800" dirty="0"/>
              <a:t>«Растяпа»</a:t>
            </a:r>
          </a:p>
          <a:p>
            <a:r>
              <a:rPr lang="ru-RU" sz="1800" dirty="0" smtClean="0"/>
              <a:t>«</a:t>
            </a:r>
            <a:r>
              <a:rPr lang="ru-RU" sz="1800" dirty="0"/>
              <a:t>Дударь</a:t>
            </a:r>
            <a:r>
              <a:rPr lang="ru-RU" sz="1800" dirty="0" smtClean="0"/>
              <a:t>»</a:t>
            </a:r>
            <a:endParaRPr lang="ru-RU" sz="1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052736"/>
            <a:ext cx="4038600" cy="5124227"/>
          </a:xfrm>
        </p:spPr>
        <p:txBody>
          <a:bodyPr/>
          <a:lstStyle/>
          <a:p>
            <a:r>
              <a:rPr lang="ru-RU" sz="1800" dirty="0"/>
              <a:t>«Бабушка </a:t>
            </a:r>
            <a:r>
              <a:rPr lang="ru-RU" sz="1800" dirty="0" err="1"/>
              <a:t>Пыхтеиха</a:t>
            </a:r>
            <a:r>
              <a:rPr lang="ru-RU" sz="1800" dirty="0"/>
              <a:t>»</a:t>
            </a:r>
          </a:p>
          <a:p>
            <a:r>
              <a:rPr lang="ru-RU" sz="1800" dirty="0"/>
              <a:t>«Бабка </a:t>
            </a:r>
            <a:r>
              <a:rPr lang="ru-RU" sz="1800" dirty="0" err="1"/>
              <a:t>Ёжка</a:t>
            </a:r>
            <a:r>
              <a:rPr lang="ru-RU" sz="1800" dirty="0"/>
              <a:t>»</a:t>
            </a:r>
          </a:p>
          <a:p>
            <a:r>
              <a:rPr lang="ru-RU" sz="1800" dirty="0"/>
              <a:t>«Дед Мороз</a:t>
            </a:r>
            <a:r>
              <a:rPr lang="ru-RU" sz="1800" dirty="0" smtClean="0"/>
              <a:t>»</a:t>
            </a:r>
            <a:endParaRPr lang="ru-RU" sz="1800" dirty="0"/>
          </a:p>
          <a:p>
            <a:r>
              <a:rPr lang="ru-RU" sz="1800" dirty="0"/>
              <a:t>«Водяной»</a:t>
            </a:r>
          </a:p>
          <a:p>
            <a:r>
              <a:rPr lang="ru-RU" sz="1800" dirty="0"/>
              <a:t>«Горелки»</a:t>
            </a:r>
          </a:p>
          <a:p>
            <a:r>
              <a:rPr lang="ru-RU" sz="1800" dirty="0"/>
              <a:t>«Лапти»</a:t>
            </a:r>
          </a:p>
          <a:p>
            <a:r>
              <a:rPr lang="ru-RU" sz="1800" dirty="0"/>
              <a:t>«Пирог»</a:t>
            </a:r>
          </a:p>
          <a:p>
            <a:r>
              <a:rPr lang="ru-RU" sz="1800" dirty="0" smtClean="0"/>
              <a:t>«</a:t>
            </a:r>
            <a:r>
              <a:rPr lang="ru-RU" sz="1800" dirty="0"/>
              <a:t>Петушиные бои»</a:t>
            </a:r>
          </a:p>
          <a:p>
            <a:r>
              <a:rPr lang="ru-RU" sz="1800" dirty="0"/>
              <a:t>«Бубенцы»</a:t>
            </a:r>
          </a:p>
          <a:p>
            <a:r>
              <a:rPr lang="ru-RU" sz="1800" dirty="0" smtClean="0"/>
              <a:t>«</a:t>
            </a:r>
            <a:r>
              <a:rPr lang="ru-RU" sz="1800" dirty="0"/>
              <a:t>Заря-зарница»</a:t>
            </a:r>
          </a:p>
          <a:p>
            <a:r>
              <a:rPr lang="ru-RU" sz="1800" dirty="0" smtClean="0"/>
              <a:t>«</a:t>
            </a:r>
            <a:r>
              <a:rPr lang="ru-RU" sz="1800" dirty="0"/>
              <a:t>Верба-</a:t>
            </a:r>
            <a:r>
              <a:rPr lang="ru-RU" sz="1800" dirty="0" err="1"/>
              <a:t>вербочка</a:t>
            </a:r>
            <a:r>
              <a:rPr lang="ru-RU" sz="1800" dirty="0"/>
              <a:t>»</a:t>
            </a:r>
          </a:p>
          <a:p>
            <a:r>
              <a:rPr lang="ru-RU" sz="1800" dirty="0"/>
              <a:t>«Солнышко-ведрышко»</a:t>
            </a:r>
          </a:p>
          <a:p>
            <a:r>
              <a:rPr lang="ru-RU" sz="1800" dirty="0"/>
              <a:t>«Ручеек»</a:t>
            </a:r>
          </a:p>
          <a:p>
            <a:r>
              <a:rPr lang="ru-RU" sz="1800" dirty="0" smtClean="0"/>
              <a:t>«</a:t>
            </a:r>
            <a:r>
              <a:rPr lang="ru-RU" sz="1800" dirty="0"/>
              <a:t>Плетень»</a:t>
            </a:r>
          </a:p>
          <a:p>
            <a:r>
              <a:rPr lang="ru-RU" sz="1800" dirty="0" smtClean="0"/>
              <a:t>«</a:t>
            </a:r>
            <a:r>
              <a:rPr lang="ru-RU" sz="1800" dirty="0"/>
              <a:t>Удочка»</a:t>
            </a:r>
          </a:p>
          <a:p>
            <a:endParaRPr lang="ru-RU" sz="140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437928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4437112"/>
            <a:ext cx="78488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Все люди земли похожи друг на друга: они одинаково смеются, одинаково плачут.  В сходстве национальных народных  игр мы видим сходство человеческих сознаний. Играя с детьми в игры разных народов, мы будем не только узнавать друг друга в различных образах, но и будем  учить детей  любить, понимать  и принимать  друг друга. </a:t>
            </a:r>
            <a:endParaRPr lang="ru-RU" sz="2000" dirty="0"/>
          </a:p>
        </p:txBody>
      </p:sp>
      <p:pic>
        <p:nvPicPr>
          <p:cNvPr id="4" name="Рисунок 3" descr="deti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476672"/>
            <a:ext cx="5832648" cy="403244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2"/>
            <a:ext cx="7315200" cy="1154013"/>
          </a:xfrm>
        </p:spPr>
        <p:txBody>
          <a:bodyPr/>
          <a:lstStyle/>
          <a:p>
            <a:r>
              <a:rPr lang="ru-RU" sz="4000" i="1" dirty="0" smtClean="0"/>
              <a:t>Используемые </a:t>
            </a:r>
            <a:r>
              <a:rPr lang="ru-RU" sz="4000" i="1" dirty="0" smtClean="0"/>
              <a:t>материалы</a:t>
            </a:r>
            <a:r>
              <a:rPr lang="ru-RU" sz="4000" i="1" dirty="0" smtClean="0"/>
              <a:t>:</a:t>
            </a:r>
            <a:endParaRPr lang="ru-RU" sz="4000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334000"/>
          </a:xfrm>
        </p:spPr>
        <p:txBody>
          <a:bodyPr/>
          <a:lstStyle/>
          <a:p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«От рождения до школы» под </a:t>
            </a:r>
            <a:r>
              <a:rPr lang="ru-RU" sz="20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ред.Н.Е.Вераксы,Т.С.Комаровой,М.А.Васильевой</a:t>
            </a: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О.Л.Князева, </a:t>
            </a:r>
            <a:r>
              <a:rPr lang="ru-RU" sz="20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М.Д.Маханева</a:t>
            </a: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Приобщение детей к истокам русской народной культуры: Программа. Учебно-методическое пособие. – СПБ.: Детство-Пресс,2004.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«Наш дом – Южный Урал»  </a:t>
            </a:r>
            <a:r>
              <a:rPr lang="ru-RU" sz="20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Бабунова</a:t>
            </a: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Е.С.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М.Ф. Литвинова. Русские народные подвижные игры для детей дошкольного и  младшего школьного возраста: Практическое пособие. – М.: Айрис-пресс, 2003.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Интернет – ресурсы:     </a:t>
            </a:r>
            <a:r>
              <a:rPr lang="en-US" sz="2000" dirty="0" smtClean="0"/>
              <a:t>http://sociosphera.com/</a:t>
            </a:r>
            <a:r>
              <a:rPr lang="ru-RU" sz="2000" dirty="0" smtClean="0"/>
              <a:t>                                                              </a:t>
            </a:r>
            <a:r>
              <a:rPr lang="en-US" sz="2000" dirty="0" smtClean="0"/>
              <a:t>http://www.moi-detsad.ru/</a:t>
            </a:r>
            <a:r>
              <a:rPr lang="ru-RU" sz="2000" dirty="0" smtClean="0"/>
              <a:t>;</a:t>
            </a:r>
            <a:r>
              <a:rPr lang="en-US" sz="2000" dirty="0" smtClean="0"/>
              <a:t> </a:t>
            </a:r>
            <a:endParaRPr lang="ru-RU" sz="2000" dirty="0" smtClean="0"/>
          </a:p>
          <a:p>
            <a:pPr>
              <a:buNone/>
            </a:pPr>
            <a:r>
              <a:rPr lang="en-US" sz="2000" dirty="0" smtClean="0"/>
              <a:t>http://nsportal.ru/detskiy-sad/raznoe/2013/01/19/russkie-narodnye-igry</a:t>
            </a:r>
            <a:endParaRPr lang="ru-RU" sz="2000" dirty="0" smtClean="0">
              <a:latin typeface="+mn-lt"/>
              <a:ea typeface="+mn-ea"/>
              <a:cs typeface="+mn-cs"/>
            </a:endParaRPr>
          </a:p>
          <a:p>
            <a:pPr>
              <a:buNone/>
            </a:pPr>
            <a:r>
              <a:rPr lang="ru-RU" sz="2000" dirty="0" smtClean="0"/>
              <a:t>       </a:t>
            </a:r>
            <a:endParaRPr lang="ru-RU" sz="200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900113" y="1052513"/>
            <a:ext cx="7315200" cy="3456607"/>
          </a:xfrm>
        </p:spPr>
        <p:txBody>
          <a:bodyPr/>
          <a:lstStyle/>
          <a:p>
            <a:pPr algn="ctr" eaLnBrk="1" hangingPunct="1"/>
            <a:r>
              <a:rPr lang="ru-RU" sz="6600" dirty="0" smtClean="0">
                <a:solidFill>
                  <a:srgbClr val="002060"/>
                </a:solidFill>
              </a:rPr>
              <a:t>Благодарю  за внимание!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«Давайте детям больше и больше</a:t>
            </a:r>
            <a:b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содержания общего, человеческого,</a:t>
            </a:r>
            <a:b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мирового, но преимущественно</a:t>
            </a:r>
            <a:b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старайтесь знакомить их с этим через</a:t>
            </a:r>
            <a:b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родные и национальные явления».</a:t>
            </a:r>
            <a:b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000" dirty="0" smtClean="0"/>
              <a:t>В. Белинский</a:t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Актуальность: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24000"/>
            <a:ext cx="8219256" cy="4857328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Долгое время  основными  национальностями, населяющими Урал были: русские, украинцы, татары, башкиры, казахи. В последнее время наблюдается интенсивное взаимопроникновение национальных культур, что связано с территориальным перемещением людей, экономической и политической обстановкой в стране.  Не обошли  эти перемены и наш детский сад.  На данный момент  он  является поистине многонациональным. Возросло количество детей,  воспитывающихся в  семьях со смешанными браками.  В связи с этим на педагогов возлагаются огромные задачи по интернациональному воспитанию.</a:t>
            </a:r>
            <a:endParaRPr lang="ru-RU" sz="24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34"/>
          <p:cNvSpPr>
            <a:spLocks noGrp="1"/>
          </p:cNvSpPr>
          <p:nvPr>
            <p:ph type="title"/>
          </p:nvPr>
        </p:nvSpPr>
        <p:spPr>
          <a:xfrm>
            <a:off x="0" y="620713"/>
            <a:ext cx="9144000" cy="720725"/>
          </a:xfrm>
        </p:spPr>
        <p:txBody>
          <a:bodyPr/>
          <a:lstStyle/>
          <a:p>
            <a:pPr eaLnBrk="1" hangingPunct="1"/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sz="4000" i="1" dirty="0" smtClean="0"/>
              <a:t>Цель проведения мастер класса: 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 smtClean="0"/>
          </a:p>
        </p:txBody>
      </p:sp>
      <p:sp>
        <p:nvSpPr>
          <p:cNvPr id="24579" name="Содержимое 35"/>
          <p:cNvSpPr>
            <a:spLocks noGrp="1"/>
          </p:cNvSpPr>
          <p:nvPr>
            <p:ph idx="1"/>
          </p:nvPr>
        </p:nvSpPr>
        <p:spPr>
          <a:xfrm>
            <a:off x="250825" y="1557338"/>
            <a:ext cx="8642350" cy="3455838"/>
          </a:xfrm>
        </p:spPr>
        <p:txBody>
          <a:bodyPr/>
          <a:lstStyle/>
          <a:p>
            <a:pPr eaLnBrk="1" hangingPunct="1">
              <a:buNone/>
            </a:pPr>
            <a:r>
              <a:rPr lang="ru-RU" sz="3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</a:t>
            </a:r>
            <a:r>
              <a:rPr lang="ru-RU" sz="4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Расширить представления  педагогов  о народной игре, как традиционном средстве педагогики.</a:t>
            </a:r>
            <a:endParaRPr lang="ru-RU" sz="4000" b="1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eaLnBrk="1" hangingPunct="1">
              <a:buFontTx/>
              <a:buNone/>
            </a:pPr>
            <a:endParaRPr lang="ru-RU" sz="4000" dirty="0" smtClean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7315200" cy="944562"/>
          </a:xfrm>
        </p:spPr>
        <p:txBody>
          <a:bodyPr/>
          <a:lstStyle/>
          <a:p>
            <a:r>
              <a:rPr lang="ru-RU" i="1" dirty="0" smtClean="0"/>
              <a:t>Задачи мастер класса: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Дать определение понятию «Народная игра»</a:t>
            </a:r>
          </a:p>
          <a:p>
            <a:r>
              <a:rPr lang="ru-RU" dirty="0" smtClean="0"/>
              <a:t>Познакомить с основными  принципами использования народных игр.</a:t>
            </a:r>
          </a:p>
          <a:p>
            <a:r>
              <a:rPr lang="ru-RU" dirty="0" smtClean="0"/>
              <a:t>Рассмотреть классификацию народных игр.</a:t>
            </a:r>
          </a:p>
          <a:p>
            <a:r>
              <a:rPr lang="ru-RU" dirty="0" smtClean="0"/>
              <a:t> Практическое занятие по проведению народной игры 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i="1" dirty="0" smtClean="0"/>
              <a:t> </a:t>
            </a:r>
            <a:r>
              <a:rPr lang="ru-RU" sz="4000" i="1" dirty="0" smtClean="0"/>
              <a:t>Игра –  как ведущий вид деятельности ребенка  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340768"/>
            <a:ext cx="8219256" cy="5112420"/>
          </a:xfrm>
        </p:spPr>
        <p:txBody>
          <a:bodyPr/>
          <a:lstStyle/>
          <a:p>
            <a:pPr>
              <a:buNone/>
            </a:pPr>
            <a:endParaRPr lang="ru-RU" sz="2000" b="1" dirty="0" smtClean="0"/>
          </a:p>
          <a:p>
            <a:pPr>
              <a:buNone/>
            </a:pPr>
            <a:r>
              <a:rPr lang="ru-RU" sz="2400" b="1" dirty="0" smtClean="0"/>
              <a:t>Игра</a:t>
            </a:r>
            <a:r>
              <a:rPr lang="ru-RU" sz="2400" dirty="0" smtClean="0"/>
              <a:t> — вид осмысленной непродуктивной деятельности, где мотив лежит не в результате её, а в самом процессе.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Виды игр: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- </a:t>
            </a:r>
            <a:r>
              <a:rPr lang="ru-RU" sz="2000" dirty="0" err="1" smtClean="0"/>
              <a:t>предметно-манипулятивные</a:t>
            </a:r>
            <a:r>
              <a:rPr lang="ru-RU" sz="2000" dirty="0" smtClean="0"/>
              <a:t>;</a:t>
            </a:r>
            <a:endParaRPr lang="ru-RU" sz="20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2000" dirty="0" smtClean="0"/>
              <a:t>- сюжетно-ролевые;</a:t>
            </a:r>
          </a:p>
          <a:p>
            <a:r>
              <a:rPr lang="ru-RU" sz="2000" dirty="0" smtClean="0"/>
              <a:t>- строительно-творческие;</a:t>
            </a:r>
          </a:p>
          <a:p>
            <a:r>
              <a:rPr lang="ru-RU" sz="2000" dirty="0" smtClean="0"/>
              <a:t>- театрализованные;</a:t>
            </a:r>
          </a:p>
          <a:p>
            <a:r>
              <a:rPr lang="ru-RU" sz="2000" dirty="0" smtClean="0"/>
              <a:t>- подвижные;</a:t>
            </a:r>
          </a:p>
          <a:p>
            <a:r>
              <a:rPr lang="ru-RU" sz="2000" dirty="0" smtClean="0"/>
              <a:t>- дидактические.</a:t>
            </a:r>
          </a:p>
          <a:p>
            <a:pPr>
              <a:buNone/>
            </a:pPr>
            <a:endParaRPr lang="ru-RU" sz="2000" b="1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r>
              <a:rPr lang="ru-RU" sz="2000" dirty="0" smtClean="0"/>
              <a:t>  </a:t>
            </a:r>
          </a:p>
          <a:p>
            <a:pPr>
              <a:buNone/>
            </a:pPr>
            <a:endParaRPr lang="ru-RU" sz="2000" b="1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09600" indent="-609600" eaLnBrk="1" hangingPunct="1">
              <a:lnSpc>
                <a:spcPct val="80000"/>
              </a:lnSpc>
              <a:buNone/>
            </a:pPr>
            <a:endParaRPr lang="ru-RU" sz="2400" dirty="0" smtClean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Народная игра</a:t>
            </a:r>
            <a:endParaRPr lang="ru-RU" i="1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268760"/>
            <a:ext cx="813690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«Народные игры » – этим термином обозначают  как собственно игры, так и различные забавы, увеселения, зрелища, народные виды спорта, которые, имея игровую основу, включают в себя элементы театра, цирка, танцевального, музыкального, поэтического и изобразительного искусства.</a:t>
            </a:r>
            <a:endParaRPr lang="ru-RU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2680088" y="2091921"/>
            <a:ext cx="3783823" cy="2005617"/>
          </a:xfrm>
          <a:prstGeom prst="rect">
            <a:avLst/>
          </a:prstGeom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99136" tIns="199136" rIns="199136" bIns="199136" spcCol="1270" anchor="ctr"/>
          <a:lstStyle/>
          <a:p>
            <a:pPr algn="ctr" defTabSz="1244600">
              <a:lnSpc>
                <a:spcPct val="90000"/>
              </a:lnSpc>
              <a:spcAft>
                <a:spcPct val="35000"/>
              </a:spcAft>
              <a:defRPr/>
            </a:pPr>
            <a:endParaRPr lang="ru-RU" sz="2800" b="1" dirty="0">
              <a:latin typeface="Cambria" pitchFamily="18" charset="0"/>
            </a:endParaRPr>
          </a:p>
        </p:txBody>
      </p:sp>
      <p:grpSp>
        <p:nvGrpSpPr>
          <p:cNvPr id="2" name="Группа 18"/>
          <p:cNvGrpSpPr/>
          <p:nvPr/>
        </p:nvGrpSpPr>
        <p:grpSpPr>
          <a:xfrm>
            <a:off x="4572000" y="692696"/>
            <a:ext cx="3783823" cy="2458133"/>
            <a:chOff x="3783823" y="0"/>
            <a:chExt cx="3783823" cy="2674157"/>
          </a:xfrm>
          <a:scene3d>
            <a:camera prst="orthographicFront"/>
            <a:lightRig rig="flat" dir="t"/>
          </a:scene3d>
        </p:grpSpPr>
        <p:sp>
          <p:nvSpPr>
            <p:cNvPr id="20" name="Прямоугольник с одним скругленным углом 19"/>
            <p:cNvSpPr/>
            <p:nvPr/>
          </p:nvSpPr>
          <p:spPr>
            <a:xfrm>
              <a:off x="3783823" y="0"/>
              <a:ext cx="3783823" cy="2674157"/>
            </a:xfrm>
            <a:prstGeom prst="round1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-3311292"/>
                <a:satOff val="13270"/>
                <a:lumOff val="2876"/>
                <a:alphaOff val="0"/>
              </a:schemeClr>
            </a:fillRef>
            <a:effectRef idx="2">
              <a:schemeClr val="accent5">
                <a:hueOff val="-3311292"/>
                <a:satOff val="13270"/>
                <a:lumOff val="287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Прямоугольник 20"/>
            <p:cNvSpPr/>
            <p:nvPr/>
          </p:nvSpPr>
          <p:spPr>
            <a:xfrm>
              <a:off x="3783823" y="0"/>
              <a:ext cx="3783823" cy="200561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99136" tIns="199136" rIns="199136" bIns="199136" spcCol="1270" anchor="ctr"/>
            <a:lstStyle/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800" b="1" dirty="0">
                <a:solidFill>
                  <a:schemeClr val="tx1"/>
                </a:solidFill>
                <a:latin typeface="Cambria" pitchFamily="18" charset="0"/>
              </a:endParaRPr>
            </a:p>
          </p:txBody>
        </p:sp>
      </p:grpSp>
      <p:grpSp>
        <p:nvGrpSpPr>
          <p:cNvPr id="3" name="Группа 21"/>
          <p:cNvGrpSpPr/>
          <p:nvPr/>
        </p:nvGrpSpPr>
        <p:grpSpPr>
          <a:xfrm>
            <a:off x="857224" y="3214686"/>
            <a:ext cx="3783823" cy="2674157"/>
            <a:chOff x="0" y="2674157"/>
            <a:chExt cx="3783823" cy="2674157"/>
          </a:xfrm>
          <a:scene3d>
            <a:camera prst="orthographicFront"/>
            <a:lightRig rig="flat" dir="t"/>
          </a:scene3d>
        </p:grpSpPr>
        <p:sp>
          <p:nvSpPr>
            <p:cNvPr id="23" name="Прямоугольник с одним скругленным углом 22"/>
            <p:cNvSpPr/>
            <p:nvPr/>
          </p:nvSpPr>
          <p:spPr>
            <a:xfrm rot="10800000">
              <a:off x="0" y="2674157"/>
              <a:ext cx="3783823" cy="2674157"/>
            </a:xfrm>
            <a:prstGeom prst="round1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-6622584"/>
                <a:satOff val="26541"/>
                <a:lumOff val="5752"/>
                <a:alphaOff val="0"/>
              </a:schemeClr>
            </a:fillRef>
            <a:effectRef idx="2">
              <a:schemeClr val="accent5">
                <a:hueOff val="-6622584"/>
                <a:satOff val="26541"/>
                <a:lumOff val="575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Прямоугольник 23"/>
            <p:cNvSpPr/>
            <p:nvPr/>
          </p:nvSpPr>
          <p:spPr>
            <a:xfrm rot="21600000">
              <a:off x="0" y="3342696"/>
              <a:ext cx="3783823" cy="200561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99136" tIns="199136" rIns="199136" bIns="199136" spcCol="1270" anchor="ctr"/>
            <a:lstStyle/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800" b="1" dirty="0">
                <a:solidFill>
                  <a:schemeClr val="tx1"/>
                </a:solidFill>
                <a:latin typeface="Cambria" pitchFamily="18" charset="0"/>
              </a:endParaRPr>
            </a:p>
          </p:txBody>
        </p:sp>
      </p:grpSp>
      <p:grpSp>
        <p:nvGrpSpPr>
          <p:cNvPr id="4" name="Группа 24"/>
          <p:cNvGrpSpPr/>
          <p:nvPr/>
        </p:nvGrpSpPr>
        <p:grpSpPr>
          <a:xfrm>
            <a:off x="4644008" y="3212976"/>
            <a:ext cx="3744416" cy="2674157"/>
            <a:chOff x="3783822" y="2674157"/>
            <a:chExt cx="3783824" cy="2674157"/>
          </a:xfrm>
          <a:scene3d>
            <a:camera prst="orthographicFront"/>
            <a:lightRig rig="flat" dir="t"/>
          </a:scene3d>
        </p:grpSpPr>
        <p:sp>
          <p:nvSpPr>
            <p:cNvPr id="26" name="Прямоугольник с одним скругленным углом 25"/>
            <p:cNvSpPr/>
            <p:nvPr/>
          </p:nvSpPr>
          <p:spPr>
            <a:xfrm rot="5400000">
              <a:off x="4338656" y="2119324"/>
              <a:ext cx="2674157" cy="3783823"/>
            </a:xfrm>
            <a:prstGeom prst="round1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-9933876"/>
                <a:satOff val="39811"/>
                <a:lumOff val="8628"/>
                <a:alphaOff val="0"/>
              </a:schemeClr>
            </a:fillRef>
            <a:effectRef idx="2">
              <a:schemeClr val="accent5">
                <a:hueOff val="-9933876"/>
                <a:satOff val="39811"/>
                <a:lumOff val="862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Прямоугольник 26"/>
            <p:cNvSpPr/>
            <p:nvPr/>
          </p:nvSpPr>
          <p:spPr>
            <a:xfrm>
              <a:off x="3783822" y="3342696"/>
              <a:ext cx="3783823" cy="200561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99136" tIns="199136" rIns="199136" bIns="199136" spcCol="1270" anchor="ctr"/>
            <a:lstStyle/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800" b="1" dirty="0">
                <a:solidFill>
                  <a:schemeClr val="tx1"/>
                </a:solidFill>
                <a:latin typeface="Cambria" pitchFamily="18" charset="0"/>
              </a:endParaRPr>
            </a:p>
          </p:txBody>
        </p:sp>
      </p:grpSp>
      <p:grpSp>
        <p:nvGrpSpPr>
          <p:cNvPr id="5" name="Группа 27"/>
          <p:cNvGrpSpPr/>
          <p:nvPr/>
        </p:nvGrpSpPr>
        <p:grpSpPr>
          <a:xfrm>
            <a:off x="827584" y="692695"/>
            <a:ext cx="3816426" cy="2530141"/>
            <a:chOff x="-203189" y="-98907"/>
            <a:chExt cx="3987013" cy="2674157"/>
          </a:xfrm>
          <a:scene3d>
            <a:camera prst="orthographicFront"/>
            <a:lightRig rig="flat" dir="t"/>
          </a:scene3d>
        </p:grpSpPr>
        <p:sp>
          <p:nvSpPr>
            <p:cNvPr id="29" name="Прямоугольник с одним скругленным углом 28"/>
            <p:cNvSpPr/>
            <p:nvPr/>
          </p:nvSpPr>
          <p:spPr>
            <a:xfrm rot="16200000">
              <a:off x="453239" y="-755335"/>
              <a:ext cx="2674157" cy="3987013"/>
            </a:xfrm>
            <a:prstGeom prst="round1Rect">
              <a:avLst>
                <a:gd name="adj" fmla="val 18567"/>
              </a:avLst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Прямоугольник 29"/>
            <p:cNvSpPr/>
            <p:nvPr/>
          </p:nvSpPr>
          <p:spPr>
            <a:xfrm rot="21600000">
              <a:off x="-1" y="1"/>
              <a:ext cx="3783823" cy="200561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99136" tIns="199136" rIns="199136" bIns="199136" spcCol="1270" anchor="ctr"/>
            <a:lstStyle/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b="1" dirty="0" smtClean="0">
                  <a:solidFill>
                    <a:schemeClr val="tx1"/>
                  </a:solidFill>
                  <a:latin typeface="Cambria" pitchFamily="18" charset="0"/>
                </a:rPr>
                <a:t> </a:t>
              </a:r>
              <a:endParaRPr lang="ru-RU" sz="2800" b="1" dirty="0">
                <a:solidFill>
                  <a:schemeClr val="tx1"/>
                </a:solidFill>
                <a:latin typeface="Cambria" pitchFamily="18" charset="0"/>
              </a:endParaRPr>
            </a:p>
          </p:txBody>
        </p:sp>
      </p:grpSp>
      <p:grpSp>
        <p:nvGrpSpPr>
          <p:cNvPr id="6" name="Группа 30"/>
          <p:cNvGrpSpPr/>
          <p:nvPr/>
        </p:nvGrpSpPr>
        <p:grpSpPr>
          <a:xfrm>
            <a:off x="2843808" y="2420888"/>
            <a:ext cx="3573601" cy="2037453"/>
            <a:chOff x="1997022" y="1655430"/>
            <a:chExt cx="3573601" cy="2037453"/>
          </a:xfrm>
          <a:scene3d>
            <a:camera prst="orthographicFront"/>
            <a:lightRig rig="flat" dir="t"/>
          </a:scene3d>
        </p:grpSpPr>
        <p:sp>
          <p:nvSpPr>
            <p:cNvPr id="32" name="Скругленный прямоугольник 31"/>
            <p:cNvSpPr/>
            <p:nvPr/>
          </p:nvSpPr>
          <p:spPr>
            <a:xfrm>
              <a:off x="1997022" y="1655430"/>
              <a:ext cx="3573601" cy="2037453"/>
            </a:xfrm>
            <a:prstGeom prst="roundRect">
              <a:avLst/>
            </a:prstGeom>
            <a:sp3d z="190500"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tint val="4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5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3" name="Скругленный прямоугольник 4"/>
            <p:cNvSpPr/>
            <p:nvPr/>
          </p:nvSpPr>
          <p:spPr>
            <a:xfrm>
              <a:off x="2096482" y="1754890"/>
              <a:ext cx="3374681" cy="1838533"/>
            </a:xfrm>
            <a:prstGeom prst="rect">
              <a:avLst/>
            </a:prstGeom>
            <a:sp3d z="1905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33350" tIns="133350" rIns="133350" bIns="133350" spcCol="1270" anchor="ctr"/>
            <a:lstStyle/>
            <a:p>
              <a:pPr algn="ctr" defTabSz="15557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3500" b="1" i="1" dirty="0">
                <a:solidFill>
                  <a:srgbClr val="FFCC00"/>
                </a:solidFill>
                <a:latin typeface="Bookman Old Style" pitchFamily="18" charset="0"/>
              </a:endParaRPr>
            </a:p>
          </p:txBody>
        </p:sp>
      </p:grp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203848" y="2348881"/>
            <a:ext cx="30243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i="1" dirty="0" smtClean="0"/>
          </a:p>
          <a:p>
            <a:pPr algn="ctr"/>
            <a:endParaRPr lang="ru-RU" i="1" dirty="0" smtClean="0"/>
          </a:p>
          <a:p>
            <a:pPr algn="ctr"/>
            <a:endParaRPr lang="ru-RU" i="1" dirty="0" smtClean="0"/>
          </a:p>
          <a:p>
            <a:pPr algn="ctr"/>
            <a:r>
              <a:rPr lang="ru-RU" i="1" dirty="0" smtClean="0"/>
              <a:t> 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915816" y="2852936"/>
            <a:ext cx="34563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i="1" dirty="0" smtClean="0"/>
              <a:t> Народная</a:t>
            </a:r>
          </a:p>
          <a:p>
            <a:pPr algn="ctr">
              <a:buNone/>
            </a:pPr>
            <a:r>
              <a:rPr lang="ru-RU" sz="2800" b="1" i="1" dirty="0" smtClean="0"/>
              <a:t>  игра</a:t>
            </a:r>
            <a:endParaRPr lang="ru-RU" sz="2800" i="1" dirty="0" smtClean="0"/>
          </a:p>
          <a:p>
            <a:pPr>
              <a:buNone/>
            </a:pPr>
            <a:endParaRPr lang="ru-RU" sz="2800" dirty="0" smtClean="0"/>
          </a:p>
        </p:txBody>
      </p:sp>
      <p:sp>
        <p:nvSpPr>
          <p:cNvPr id="34" name="Прямоугольник 33"/>
          <p:cNvSpPr/>
          <p:nvPr/>
        </p:nvSpPr>
        <p:spPr>
          <a:xfrm>
            <a:off x="899592" y="980728"/>
            <a:ext cx="30963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400" dirty="0" smtClean="0"/>
              <a:t> предметно – </a:t>
            </a:r>
            <a:r>
              <a:rPr lang="ru-RU" sz="2400" dirty="0" err="1" smtClean="0"/>
              <a:t>манипулятивные</a:t>
            </a:r>
            <a:r>
              <a:rPr lang="ru-RU" sz="2400" dirty="0" smtClean="0"/>
              <a:t>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 сюжетно-ролевые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4860032" y="980729"/>
            <a:ext cx="3384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400" dirty="0" smtClean="0"/>
              <a:t> строительно-творческие;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 театрализованные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971600" y="4653136"/>
            <a:ext cx="30963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400" dirty="0" smtClean="0"/>
              <a:t> подвижные</a:t>
            </a:r>
          </a:p>
          <a:p>
            <a:endParaRPr lang="ru-RU" dirty="0" smtClean="0"/>
          </a:p>
        </p:txBody>
      </p:sp>
      <p:sp>
        <p:nvSpPr>
          <p:cNvPr id="37" name="Прямоугольник 36"/>
          <p:cNvSpPr/>
          <p:nvPr/>
        </p:nvSpPr>
        <p:spPr>
          <a:xfrm flipH="1">
            <a:off x="5004047" y="4437112"/>
            <a:ext cx="295232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r">
              <a:buFont typeface="Wingdings" pitchFamily="2" charset="2"/>
              <a:buChar char="§"/>
            </a:pPr>
            <a:r>
              <a:rPr lang="ru-RU" sz="2400" dirty="0" smtClean="0"/>
              <a:t> дидактические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39552" y="884220"/>
            <a:ext cx="8064896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Народные подвижные игры </a:t>
            </a:r>
            <a:r>
              <a:rPr lang="ru-RU" sz="2800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вляются традиционным средством педагогики. Испокон веков в них ярко отражался образ жизни людей, их быт, труд, национальные устои, представления о чести, смелости, мужестве, желании обладать силой, ловкостью, выносливостью, быстротой и красотой движений, проявлять смекалку, выдержку, творческую выдумку, находчивость, волю и стремление к победе.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опия 594TGp_family_light_ani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CA304"/>
      </a:accent1>
      <a:accent2>
        <a:srgbClr val="E1595C"/>
      </a:accent2>
      <a:accent3>
        <a:srgbClr val="FFFFFF"/>
      </a:accent3>
      <a:accent4>
        <a:srgbClr val="000000"/>
      </a:accent4>
      <a:accent5>
        <a:srgbClr val="FDCEAA"/>
      </a:accent5>
      <a:accent6>
        <a:srgbClr val="CC5053"/>
      </a:accent6>
      <a:hlink>
        <a:srgbClr val="80E05A"/>
      </a:hlink>
      <a:folHlink>
        <a:srgbClr val="4BA5E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CA304"/>
        </a:accent1>
        <a:accent2>
          <a:srgbClr val="E1595C"/>
        </a:accent2>
        <a:accent3>
          <a:srgbClr val="FFFFFF"/>
        </a:accent3>
        <a:accent4>
          <a:srgbClr val="000000"/>
        </a:accent4>
        <a:accent5>
          <a:srgbClr val="FDCEAA"/>
        </a:accent5>
        <a:accent6>
          <a:srgbClr val="CC5053"/>
        </a:accent6>
        <a:hlink>
          <a:srgbClr val="80E05A"/>
        </a:hlink>
        <a:folHlink>
          <a:srgbClr val="4BA5E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491EA"/>
        </a:accent1>
        <a:accent2>
          <a:srgbClr val="EB943D"/>
        </a:accent2>
        <a:accent3>
          <a:srgbClr val="FFFFFF"/>
        </a:accent3>
        <a:accent4>
          <a:srgbClr val="000000"/>
        </a:accent4>
        <a:accent5>
          <a:srgbClr val="B8C7F3"/>
        </a:accent5>
        <a:accent6>
          <a:srgbClr val="D58636"/>
        </a:accent6>
        <a:hlink>
          <a:srgbClr val="4DBF9C"/>
        </a:hlink>
        <a:folHlink>
          <a:srgbClr val="D0C93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86D092"/>
        </a:accent1>
        <a:accent2>
          <a:srgbClr val="55B5D3"/>
        </a:accent2>
        <a:accent3>
          <a:srgbClr val="FFFFFF"/>
        </a:accent3>
        <a:accent4>
          <a:srgbClr val="000000"/>
        </a:accent4>
        <a:accent5>
          <a:srgbClr val="C3E4C7"/>
        </a:accent5>
        <a:accent6>
          <a:srgbClr val="4CA4BF"/>
        </a:accent6>
        <a:hlink>
          <a:srgbClr val="C389EF"/>
        </a:hlink>
        <a:folHlink>
          <a:srgbClr val="E5B6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Копия 594TGp_family_light_ani</Template>
  <TotalTime>2521</TotalTime>
  <Words>674</Words>
  <Application>Microsoft Office PowerPoint</Application>
  <PresentationFormat>Экран (4:3)</PresentationFormat>
  <Paragraphs>147</Paragraphs>
  <Slides>18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Копия 594TGp_family_light_ani</vt:lpstr>
      <vt:lpstr>Слайд 1</vt:lpstr>
      <vt:lpstr>«Давайте детям больше и больше содержания общего, человеческого, мирового, но преимущественно старайтесь знакомить их с этим через родные и национальные явления». В. Белинский </vt:lpstr>
      <vt:lpstr>Актуальность:</vt:lpstr>
      <vt:lpstr>  Цель проведения мастер класса:   </vt:lpstr>
      <vt:lpstr>Задачи мастер класса:</vt:lpstr>
      <vt:lpstr> Игра –  как ведущий вид деятельности ребенка  </vt:lpstr>
      <vt:lpstr>Народная игра</vt:lpstr>
      <vt:lpstr>Слайд 8</vt:lpstr>
      <vt:lpstr>Слайд 9</vt:lpstr>
      <vt:lpstr>Принципы использования народных игр:</vt:lpstr>
      <vt:lpstr>Классификация народных игр</vt:lpstr>
      <vt:lpstr>Слайд 12</vt:lpstr>
      <vt:lpstr>Слайд 13</vt:lpstr>
      <vt:lpstr>            Изучаем игры:</vt:lpstr>
      <vt:lpstr>        Русские игры</vt:lpstr>
      <vt:lpstr>Слайд 16</vt:lpstr>
      <vt:lpstr>Используемые материалы:</vt:lpstr>
      <vt:lpstr>Благодарю  за внимание!</vt:lpstr>
    </vt:vector>
  </TitlesOfParts>
  <Company>StarLink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Семейный Клуб  «К ЗДОРОВЬЮ ВМЕСТЕ»</dc:title>
  <dc:creator>Ирина</dc:creator>
  <cp:lastModifiedBy>наташа</cp:lastModifiedBy>
  <cp:revision>160</cp:revision>
  <dcterms:created xsi:type="dcterms:W3CDTF">2011-04-04T21:30:20Z</dcterms:created>
  <dcterms:modified xsi:type="dcterms:W3CDTF">2014-11-28T04:56:55Z</dcterms:modified>
</cp:coreProperties>
</file>