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09" r:id="rId2"/>
  </p:sldMasterIdLst>
  <p:notesMasterIdLst>
    <p:notesMasterId r:id="rId17"/>
  </p:notesMasterIdLst>
  <p:sldIdLst>
    <p:sldId id="258" r:id="rId3"/>
    <p:sldId id="259" r:id="rId4"/>
    <p:sldId id="260" r:id="rId5"/>
    <p:sldId id="261" r:id="rId6"/>
    <p:sldId id="274" r:id="rId7"/>
    <p:sldId id="267" r:id="rId8"/>
    <p:sldId id="263" r:id="rId9"/>
    <p:sldId id="264" r:id="rId10"/>
    <p:sldId id="268" r:id="rId11"/>
    <p:sldId id="269" r:id="rId12"/>
    <p:sldId id="265" r:id="rId13"/>
    <p:sldId id="271" r:id="rId14"/>
    <p:sldId id="272" r:id="rId15"/>
    <p:sldId id="275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DejaVu Sans" pitchFamily="34" charset="0"/>
        <a:cs typeface="DejaVu Sans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DejaVu Sans" pitchFamily="34" charset="0"/>
        <a:cs typeface="DejaVu Sans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DejaVu Sans" pitchFamily="34" charset="0"/>
        <a:cs typeface="DejaVu Sans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DejaVu Sans" pitchFamily="34" charset="0"/>
        <a:cs typeface="DejaVu Sans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DejaVu Sans" pitchFamily="34" charset="0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DejaVu Sans" pitchFamily="34" charset="0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DejaVu Sans" pitchFamily="34" charset="0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DejaVu Sans" pitchFamily="34" charset="0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DejaVu Sans" pitchFamily="34" charset="0"/>
        <a:cs typeface="DejaVu Sans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6600"/>
    <a:srgbClr val="009900"/>
    <a:srgbClr val="FFFF00"/>
    <a:srgbClr val="FFFF66"/>
    <a:srgbClr val="CCFF33"/>
    <a:srgbClr val="99FF33"/>
    <a:srgbClr val="66FF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533" autoAdjust="0"/>
  </p:normalViewPr>
  <p:slideViewPr>
    <p:cSldViewPr>
      <p:cViewPr>
        <p:scale>
          <a:sx n="60" d="100"/>
          <a:sy n="60" d="100"/>
        </p:scale>
        <p:origin x="-1656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E345F2C-5F1C-4EA2-A19C-CC363C1AC7C2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1087304-622D-4EEB-B599-B6D2E6F6F5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EB4D80-781A-4129-BE97-8652005FAA8A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8F6959-9BB7-4257-8488-6C83F8FD9B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C85672-582F-41DE-A0E1-A8DD3E09BDD5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BD699-7212-4E6C-992F-C0BCADD665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9959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995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8E9B09-2733-44E5-A6BF-5E966E533552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C77FB-71D7-4BF6-B36B-F536CEF836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351621-C4CD-4727-93FB-CDEDD879366B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A8613E-01EC-43E7-9C6E-2E0CE52FAA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E9951-53DF-4FAC-8981-CEE0FCECAD1E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13B34A-DE14-4205-BF82-F365C93F96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8D1D9-E097-4BAA-8DA8-1FC2F7317938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FCD4B-8C46-4CB1-93CD-8468273967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569F36-F323-4D06-A660-C93D7514E528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72EAC-7DD3-44D1-9740-52B234F63F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8C620-F0CF-4FB2-9C63-A6425B62C429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35614-016C-4143-BE77-791E32230C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B0929-C02E-4444-9FAC-2E5A3930037A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B29298-A591-4925-844E-01CD94EEA4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88EC4-BD47-4652-9281-9A03587B044E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5998E-6CCD-4C1B-A02B-470D33D069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25FAF-720A-47AE-87BC-097A8AE07533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ED290-7730-4A47-A994-D9EA08DD9D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7D065-E309-4F58-92D3-0BDB2342B7CD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78B125-FDD2-4D12-AAC1-5DE4C5F709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79630-F004-4CC7-9C55-B7E576A89DDE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A07F6-D773-420F-B91C-BFB8925565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2DC07-41B1-4F64-8934-49103A391EE5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2EADE-3055-44B4-8943-5E811FB426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38172-84A9-4BA9-A1A5-F73E1D5F1094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E6ECD-405C-425D-8021-30117DF468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B9320-1E8A-4B5B-8344-231362451CFE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2C91F-041F-468C-8BB6-7E6A112819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77319-44AE-40A3-A800-155D0EE363B2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6E329-1A45-41B4-82C4-96B7F0B76C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6B8CA-15D4-45AF-9A22-9824EB9C608E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C98B2A-CBB0-432F-932E-525C1F2A61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78822-3F4F-4103-95F7-F142754A5074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45703D-6CBB-418D-B538-562A77E61C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92C40-7EC0-47A5-B238-365DED09289E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25619-E937-4FAD-BD4C-C22FDF8AE6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275277-AFCD-4DB0-ABC1-8C7D7FBE217D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83758-C218-410E-AEEF-3F501BE48D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0627C6-06B2-4321-9E16-F048416C65F1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EF47FA-AD17-453A-B2A8-01EE342261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1765F-82AA-4ABD-9149-252B43646646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E3D24-52E7-4B92-B8B8-F76BF2EB8A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00"/>
            </a:gs>
            <a:gs pos="100000">
              <a:srgbClr val="FFFF66"/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8013" cy="1433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2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0442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96A4C11-BBB0-4BAC-BCF1-B8B9A41861B7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4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0442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0442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6DDB345-B388-44DB-834C-AC31108FF2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  <p:sldLayoutId id="2147483895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itchFamily="34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itchFamily="34" charset="0"/>
        <a:defRPr sz="4400">
          <a:solidFill>
            <a:srgbClr val="000000"/>
          </a:solidFill>
          <a:latin typeface="Arial" charset="0"/>
          <a:ea typeface="DejaVu Sans" charset="0"/>
          <a:cs typeface="DejaVu San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itchFamily="34" charset="0"/>
        <a:defRPr sz="4400">
          <a:solidFill>
            <a:srgbClr val="000000"/>
          </a:solidFill>
          <a:latin typeface="Arial" charset="0"/>
          <a:ea typeface="DejaVu Sans" charset="0"/>
          <a:cs typeface="DejaVu San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itchFamily="34" charset="0"/>
        <a:defRPr sz="4400">
          <a:solidFill>
            <a:srgbClr val="000000"/>
          </a:solidFill>
          <a:latin typeface="Arial" charset="0"/>
          <a:ea typeface="DejaVu Sans" charset="0"/>
          <a:cs typeface="DejaVu San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itchFamily="34" charset="0"/>
        <a:defRPr sz="4400">
          <a:solidFill>
            <a:srgbClr val="000000"/>
          </a:solidFill>
          <a:latin typeface="Arial" charset="0"/>
          <a:ea typeface="DejaVu Sans" charset="0"/>
          <a:cs typeface="DejaVu Sans" charset="0"/>
        </a:defRPr>
      </a:lvl5pPr>
      <a:lvl6pPr marL="457200" algn="ctr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DejaVu Sans" charset="0"/>
          <a:cs typeface="DejaVu Sans" charset="0"/>
        </a:defRPr>
      </a:lvl6pPr>
      <a:lvl7pPr marL="914400" algn="ctr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DejaVu Sans" charset="0"/>
          <a:cs typeface="DejaVu Sans" charset="0"/>
        </a:defRPr>
      </a:lvl7pPr>
      <a:lvl8pPr marL="1371600" algn="ctr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DejaVu Sans" charset="0"/>
          <a:cs typeface="DejaVu Sans" charset="0"/>
        </a:defRPr>
      </a:lvl8pPr>
      <a:lvl9pPr marL="1828800" algn="ctr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DejaVu Sans" charset="0"/>
          <a:cs typeface="DejaVu Sans" charset="0"/>
        </a:defRPr>
      </a:lvl9pPr>
    </p:titleStyle>
    <p:bodyStyle>
      <a:lvl1pPr marL="341313" indent="-341313" algn="l" defTabSz="449263" rtl="0" eaLnBrk="0" fontAlgn="base" hangingPunct="0">
        <a:lnSpc>
          <a:spcPct val="93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" pitchFamily="34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lnSpc>
          <a:spcPct val="93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pitchFamily="34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pitchFamily="34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pitchFamily="34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pitchFamily="34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053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584546DD-DFC2-4265-A2B2-C80CD703B508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BA456301-AAD8-4D81-8536-DAD29DF738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896" r:id="rId4"/>
    <p:sldLayoutId id="2147483902" r:id="rId5"/>
    <p:sldLayoutId id="2147483897" r:id="rId6"/>
    <p:sldLayoutId id="2147483903" r:id="rId7"/>
    <p:sldLayoutId id="2147483904" r:id="rId8"/>
    <p:sldLayoutId id="2147483905" r:id="rId9"/>
    <p:sldLayoutId id="2147483898" r:id="rId10"/>
    <p:sldLayoutId id="214748390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hyperlink" Target="http://900igr.net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D:\РАБОТА\2\МО\000h54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7325" y="0"/>
            <a:ext cx="4843929" cy="645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Box 6"/>
          <p:cNvSpPr txBox="1">
            <a:spLocks noChangeArrowheads="1"/>
          </p:cNvSpPr>
          <p:nvPr/>
        </p:nvSpPr>
        <p:spPr bwMode="auto">
          <a:xfrm>
            <a:off x="214313" y="1479176"/>
            <a:ext cx="3643312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93540A"/>
                </a:solidFill>
                <a:latin typeface="Comic Sans MS" pitchFamily="66" charset="0"/>
              </a:rPr>
              <a:t>Актуальность работы </a:t>
            </a:r>
          </a:p>
          <a:p>
            <a:pPr algn="ctr"/>
            <a:r>
              <a:rPr lang="ru-RU" sz="3600" b="1" dirty="0">
                <a:solidFill>
                  <a:srgbClr val="93540A"/>
                </a:solidFill>
                <a:latin typeface="Comic Sans MS" pitchFamily="66" charset="0"/>
              </a:rPr>
              <a:t>по ОБЖ </a:t>
            </a:r>
          </a:p>
          <a:p>
            <a:pPr algn="ctr"/>
            <a:r>
              <a:rPr lang="ru-RU" sz="3600" b="1" dirty="0">
                <a:solidFill>
                  <a:srgbClr val="93540A"/>
                </a:solidFill>
                <a:latin typeface="Comic Sans MS" pitchFamily="66" charset="0"/>
              </a:rPr>
              <a:t>в дошкольных </a:t>
            </a:r>
            <a:r>
              <a:rPr lang="ru-RU" sz="3600" b="1" dirty="0" smtClean="0">
                <a:solidFill>
                  <a:srgbClr val="93540A"/>
                </a:solidFill>
                <a:latin typeface="Comic Sans MS" pitchFamily="66" charset="0"/>
              </a:rPr>
              <a:t>учреждениях</a:t>
            </a:r>
          </a:p>
          <a:p>
            <a:pPr algn="ctr"/>
            <a:r>
              <a:rPr lang="ru-RU" sz="3600" b="1" dirty="0" smtClean="0">
                <a:solidFill>
                  <a:srgbClr val="93540A"/>
                </a:solidFill>
                <a:latin typeface="Comic Sans MS" pitchFamily="66" charset="0"/>
              </a:rPr>
              <a:t>Или формирование ОБЖ у дошкольников</a:t>
            </a:r>
            <a:endParaRPr lang="ru-RU" sz="3600" b="1" dirty="0">
              <a:solidFill>
                <a:srgbClr val="93540A"/>
              </a:solidFill>
              <a:latin typeface="Comic Sans MS" pitchFamily="66" charset="0"/>
            </a:endParaRPr>
          </a:p>
        </p:txBody>
      </p:sp>
      <p:sp>
        <p:nvSpPr>
          <p:cNvPr id="4" name="Скругленный прямоугольник 3">
            <a:hlinkClick r:id="rId4" tooltip=" Каталог презентаций "/>
          </p:cNvPr>
          <p:cNvSpPr/>
          <p:nvPr/>
        </p:nvSpPr>
        <p:spPr>
          <a:xfrm>
            <a:off x="3851920" y="5661248"/>
            <a:ext cx="2905348" cy="119675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FFFF"/>
              </a:gs>
              <a:gs pos="100000">
                <a:srgbClr val="FFFFFF">
                  <a:shade val="88000"/>
                </a:srgbClr>
              </a:gs>
            </a:gsLst>
            <a:lin ang="5400000" scaled="1"/>
            <a:tileRect/>
          </a:gradFill>
          <a:ln w="1270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88900" tIns="25400" rIns="88900" bIns="50800" rtlCol="0" anchor="ctr" anchorCtr="1">
            <a:noAutofit/>
          </a:bodyPr>
          <a:lstStyle/>
          <a:p>
            <a:pPr algn="ctr"/>
            <a:r>
              <a:rPr lang="ru-RU" sz="2800" u="sng" dirty="0" smtClean="0">
                <a:solidFill>
                  <a:srgbClr val="3333CC"/>
                </a:solidFill>
                <a:latin typeface="Arial"/>
              </a:rPr>
              <a:t> </a:t>
            </a:r>
            <a:r>
              <a:rPr lang="ru-RU" sz="2800" u="sng" dirty="0" smtClean="0">
                <a:solidFill>
                  <a:srgbClr val="3333CC"/>
                </a:solidFill>
                <a:latin typeface="Arial"/>
              </a:rPr>
              <a:t>Озерова Н. В</a:t>
            </a:r>
            <a:r>
              <a:rPr lang="ru-RU" sz="2000" u="sng" dirty="0" smtClean="0">
                <a:solidFill>
                  <a:srgbClr val="3333CC"/>
                </a:solidFill>
                <a:latin typeface="Arial"/>
              </a:rPr>
              <a:t>.</a:t>
            </a:r>
            <a:endParaRPr lang="ru-RU" sz="2000" u="sng" dirty="0">
              <a:solidFill>
                <a:srgbClr val="3333CC"/>
              </a:solidFill>
              <a:latin typeface="Arial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4579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9" name="Овал 8"/>
          <p:cNvSpPr/>
          <p:nvPr/>
        </p:nvSpPr>
        <p:spPr bwMode="auto">
          <a:xfrm>
            <a:off x="0" y="2357438"/>
            <a:ext cx="4714875" cy="4500562"/>
          </a:xfrm>
          <a:prstGeom prst="ellipse">
            <a:avLst/>
          </a:prstGeom>
          <a:solidFill>
            <a:schemeClr val="accent3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defTabSz="449263">
              <a:buClr>
                <a:srgbClr val="000000"/>
              </a:buClr>
              <a:buSzPct val="100000"/>
            </a:pPr>
            <a:r>
              <a:rPr lang="ru-RU" b="1">
                <a:latin typeface="Comic Sans MS" pitchFamily="66" charset="0"/>
              </a:rPr>
              <a:t>При этом взрослые люди, любящие и опекающие своих детей, порой сами не замечают, как часто они повторяют слова: «не трогай», «отойди», «нельзя». Или, напротив, пытаются объяснить что-либо путем долгих и не всегда понятных детям наставлений. </a:t>
            </a:r>
          </a:p>
          <a:p>
            <a:pPr algn="ctr" defTabSz="449263">
              <a:buClr>
                <a:srgbClr val="000000"/>
              </a:buClr>
              <a:buSzPct val="100000"/>
            </a:pPr>
            <a:r>
              <a:rPr lang="ru-RU" b="1">
                <a:latin typeface="Comic Sans MS" pitchFamily="66" charset="0"/>
              </a:rPr>
              <a:t>Все это дает обратный результат.</a:t>
            </a:r>
            <a:r>
              <a:rPr lang="ru-RU">
                <a:latin typeface="Comic Sans MS" pitchFamily="66" charset="0"/>
              </a:rPr>
              <a:t> </a:t>
            </a:r>
            <a:endParaRPr lang="ru-RU" b="1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48131" name="Picture 3" descr="C:\Users\Kolibri\Desktop\12029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0"/>
            <a:ext cx="4500562" cy="62865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Овал 7"/>
          <p:cNvSpPr/>
          <p:nvPr/>
        </p:nvSpPr>
        <p:spPr bwMode="auto">
          <a:xfrm>
            <a:off x="0" y="0"/>
            <a:ext cx="3429000" cy="2428875"/>
          </a:xfrm>
          <a:prstGeom prst="ellipse">
            <a:avLst/>
          </a:prstGeom>
          <a:solidFill>
            <a:schemeClr val="accent3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defTabSz="449263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sz="2000" b="1">
                <a:latin typeface="Comic Sans MS" pitchFamily="66" charset="0"/>
              </a:rPr>
              <a:t>Формирование безопасного поведения неизбежно связано с целым рядом запретов..</a:t>
            </a:r>
            <a:endParaRPr lang="ru-RU" sz="2000" b="1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48130" name="Picture 2" descr="C:\Users\Kolibri\Desktop\x_0faab32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857232"/>
            <a:ext cx="2326777" cy="19154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8132" name="Picture 4" descr="C:\Users\Kolibri\Desktop\11qpwgl9K6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4357694"/>
            <a:ext cx="3500462" cy="250030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9" name="Picture 7" descr="D:\РАБОТА\2\МО\c09-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500174"/>
            <a:ext cx="3348641" cy="535782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437" name="Picture 5" descr="C:\Users\Kolibri\Desktop\86491586_large_rebenok_na_kuhn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285985" y="4395562"/>
            <a:ext cx="3214710" cy="24624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Овал 6"/>
          <p:cNvSpPr/>
          <p:nvPr/>
        </p:nvSpPr>
        <p:spPr bwMode="auto">
          <a:xfrm>
            <a:off x="500063" y="0"/>
            <a:ext cx="4572000" cy="2062163"/>
          </a:xfrm>
          <a:prstGeom prst="ellipse">
            <a:avLst/>
          </a:prstGeom>
          <a:solidFill>
            <a:schemeClr val="accent3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defTabSz="449263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sz="1400" b="1">
                <a:latin typeface="Comic Sans MS" pitchFamily="66" charset="0"/>
              </a:rPr>
              <a:t>Нужно прививать детям навыки поведения с ситуациях, чреватых получением травм, формировать у них представление о наиболее типичных, часто встречающихся ситуациях. </a:t>
            </a:r>
          </a:p>
          <a:p>
            <a:pPr algn="ctr" defTabSz="449263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None/>
            </a:pPr>
            <a:endParaRPr lang="ru-RU" sz="2000" b="1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9" name="Овал 8"/>
          <p:cNvSpPr/>
          <p:nvPr/>
        </p:nvSpPr>
        <p:spPr bwMode="auto">
          <a:xfrm>
            <a:off x="4929188" y="1857375"/>
            <a:ext cx="4214812" cy="5000625"/>
          </a:xfrm>
          <a:prstGeom prst="ellipse">
            <a:avLst/>
          </a:prstGeom>
          <a:solidFill>
            <a:schemeClr val="accent3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/>
            <a:r>
              <a:rPr lang="ru-RU" sz="1600" b="1">
                <a:latin typeface="Comic Sans MS" pitchFamily="66" charset="0"/>
              </a:rPr>
              <a:t>Занятия по ОБЖ необходимы для формирования у детей сознательного и ответственного отношения к личной безопасности и безопасности окружающих, усвоения ими знаний и умений распознавать и оценивать опасные ситуации, определять способы защиты от них, и, в идеале оказывать само- и взаимопомощь.</a:t>
            </a:r>
            <a:endParaRPr lang="ru-RU" sz="1600" b="1">
              <a:solidFill>
                <a:schemeClr val="bg1"/>
              </a:solidFill>
              <a:latin typeface="Comic Sans MS" pitchFamily="66" charset="0"/>
            </a:endParaRPr>
          </a:p>
          <a:p>
            <a:endParaRPr lang="ru-RU" sz="1600"/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None/>
            </a:pPr>
            <a:endParaRPr lang="ru-RU" sz="1600" b="1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18440" name="Picture 8" descr="D:\РАБОТА\2\МО\0015-035-Ne-vyryvajte-kustarniki-s-korne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1714488"/>
            <a:ext cx="3000396" cy="229442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438" name="Picture 6" descr="D:\РАБОТА\2\МО\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38" y="0"/>
            <a:ext cx="3500462" cy="24074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D:\РАБОТА\2\МО\ПД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214446"/>
            <a:ext cx="5715040" cy="51435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Облако 3"/>
          <p:cNvSpPr/>
          <p:nvPr/>
        </p:nvSpPr>
        <p:spPr bwMode="auto">
          <a:xfrm>
            <a:off x="0" y="0"/>
            <a:ext cx="3571875" cy="2286000"/>
          </a:xfrm>
          <a:prstGeom prst="cloud">
            <a:avLst/>
          </a:prstGeom>
          <a:solidFill>
            <a:schemeClr val="accent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defTabSz="449263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sz="1400" b="1">
                <a:latin typeface="Comic Sans MS" pitchFamily="66" charset="0"/>
              </a:rPr>
              <a:t>…воспитание и формирование сознательного поведения – процесс длительный. Работа должна быть систематической. </a:t>
            </a:r>
            <a:endParaRPr lang="ru-RU" sz="1400">
              <a:latin typeface="Comic Sans MS" pitchFamily="66" charset="0"/>
            </a:endParaRPr>
          </a:p>
          <a:p>
            <a:pPr defTabSz="449263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None/>
            </a:pPr>
            <a:endParaRPr lang="ru-RU" sz="14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" name="Облако 4"/>
          <p:cNvSpPr/>
          <p:nvPr/>
        </p:nvSpPr>
        <p:spPr bwMode="auto">
          <a:xfrm>
            <a:off x="5929313" y="0"/>
            <a:ext cx="3214687" cy="2357438"/>
          </a:xfrm>
          <a:prstGeom prst="cloud">
            <a:avLst/>
          </a:prstGeom>
          <a:solidFill>
            <a:schemeClr val="accent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defTabSz="449263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sz="1400" b="1">
              <a:latin typeface="Comic Sans MS" pitchFamily="66" charset="0"/>
            </a:endParaRPr>
          </a:p>
          <a:p>
            <a:pPr algn="ctr" defTabSz="449263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sz="1400" b="1">
                <a:latin typeface="Comic Sans MS" pitchFamily="66" charset="0"/>
              </a:rPr>
              <a:t>…лучшая вакцина против несчастных случаев с детьми – воспитание и личный пример…</a:t>
            </a:r>
            <a:endParaRPr lang="ru-RU" sz="1400">
              <a:latin typeface="Comic Sans MS" pitchFamily="66" charset="0"/>
            </a:endParaRPr>
          </a:p>
          <a:p>
            <a:pPr defTabSz="449263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None/>
            </a:pPr>
            <a:endParaRPr lang="ru-RU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D:\РАБОТА\2\МО\_news_16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258822"/>
            <a:ext cx="7929618" cy="4599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75" name="TextBox 6"/>
          <p:cNvSpPr txBox="1">
            <a:spLocks noChangeArrowheads="1"/>
          </p:cNvSpPr>
          <p:nvPr/>
        </p:nvSpPr>
        <p:spPr bwMode="auto">
          <a:xfrm>
            <a:off x="214313" y="214313"/>
            <a:ext cx="8501062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omic Sans MS" pitchFamily="66" charset="0"/>
              </a:rPr>
              <a:t>Таким образом, ч</a:t>
            </a:r>
            <a:r>
              <a:rPr lang="ru-RU">
                <a:latin typeface="Comic Sans MS" pitchFamily="66" charset="0"/>
              </a:rPr>
              <a:t>еловек </a:t>
            </a:r>
            <a:r>
              <a:rPr lang="ru-RU" b="1">
                <a:latin typeface="Comic Sans MS" pitchFamily="66" charset="0"/>
              </a:rPr>
              <a:t>(большой и маленький) </a:t>
            </a:r>
            <a:r>
              <a:rPr lang="ru-RU">
                <a:latin typeface="Comic Sans MS" pitchFamily="66" charset="0"/>
              </a:rPr>
              <a:t>может предотвратить беду, уберечь себя и своих близких от опасности, если будет владеть элементарными знаниями основ безопасности жизнедеятельности. </a:t>
            </a:r>
          </a:p>
          <a:p>
            <a:pPr algn="ctr"/>
            <a:endParaRPr lang="ru-RU">
              <a:latin typeface="Comic Sans MS" pitchFamily="66" charset="0"/>
            </a:endParaRPr>
          </a:p>
          <a:p>
            <a:pPr algn="ctr"/>
            <a:r>
              <a:rPr lang="ru-RU">
                <a:latin typeface="Comic Sans MS" pitchFamily="66" charset="0"/>
              </a:rPr>
              <a:t>Знания эти формируются в процессе воспитания, следовательно, обучение детей обеспечению безопасности их жизнедеятельности является актуальной педагогической задачей.</a:t>
            </a:r>
            <a:r>
              <a:rPr lang="ru-RU" b="1">
                <a:latin typeface="Comic Sans MS" pitchFamily="66" charset="0"/>
              </a:rPr>
              <a:t> 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1026" name="Picture 2" descr="C:\Users\наташа\Desktop\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Содержимое 3"/>
          <p:cNvSpPr>
            <a:spLocks noGrp="1"/>
          </p:cNvSpPr>
          <p:nvPr>
            <p:ph sz="half" idx="2"/>
          </p:nvPr>
        </p:nvSpPr>
        <p:spPr>
          <a:xfrm>
            <a:off x="-214313" y="0"/>
            <a:ext cx="9358313" cy="2214563"/>
          </a:xfrm>
        </p:spPr>
        <p:txBody>
          <a:bodyPr/>
          <a:lstStyle/>
          <a:p>
            <a:pPr indent="14288" algn="ctr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ru-RU" b="1" u="sng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Детство </a:t>
            </a:r>
          </a:p>
          <a:p>
            <a:pPr indent="14288" algn="ctr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ru-RU" b="1" smtClean="0">
                <a:latin typeface="Comic Sans MS" pitchFamily="66" charset="0"/>
              </a:rPr>
              <a:t>- это уникальный период в жизни человека, </a:t>
            </a:r>
          </a:p>
          <a:p>
            <a:pPr indent="14288" algn="ctr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ru-RU" b="1" smtClean="0">
                <a:latin typeface="Comic Sans MS" pitchFamily="66" charset="0"/>
              </a:rPr>
              <a:t>именно в это время формируется здоровье, происходит становление личности. </a:t>
            </a:r>
          </a:p>
          <a:p>
            <a:pPr indent="14288"/>
            <a:endParaRPr lang="ru-RU" smtClean="0"/>
          </a:p>
        </p:txBody>
      </p:sp>
      <p:pic>
        <p:nvPicPr>
          <p:cNvPr id="12291" name="Picture 2" descr="D:\РАБОТА\Роль взрослого в формирвоании самооценки дошкольника\3366047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313" y="2428875"/>
            <a:ext cx="4843462" cy="4214813"/>
          </a:xfrm>
          <a:ln w="76200">
            <a:solidFill>
              <a:srgbClr val="FFFF00"/>
            </a:solidFill>
            <a:miter lim="800000"/>
          </a:ln>
        </p:spPr>
      </p:pic>
      <p:pic>
        <p:nvPicPr>
          <p:cNvPr id="2" name="Picture 2" descr="D:\РАБОТА\2\ФОТО. Работа\Средняя группа\Повседневность\2 сентября 2011 (1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3" y="2000250"/>
            <a:ext cx="3527425" cy="4643438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C:\Users\Kolibri\Desktop\545-dvizheniya-glavnyj-sposob-issledovaniya-mira_129771489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2357438"/>
            <a:ext cx="4500563" cy="4500562"/>
          </a:xfrm>
          <a:noFill/>
          <a:ln w="57150">
            <a:solidFill>
              <a:srgbClr val="FFFF00"/>
            </a:solidFill>
            <a:miter lim="800000"/>
          </a:ln>
        </p:spPr>
      </p:pic>
      <p:pic>
        <p:nvPicPr>
          <p:cNvPr id="13315" name="Picture 7" descr="C:\Users\Kolibri\Desktop\1277494087_1636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5" y="2357438"/>
            <a:ext cx="4643438" cy="4500562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13316" name="Овал 9"/>
          <p:cNvSpPr>
            <a:spLocks noChangeArrowheads="1"/>
          </p:cNvSpPr>
          <p:nvPr/>
        </p:nvSpPr>
        <p:spPr bwMode="auto">
          <a:xfrm>
            <a:off x="285750" y="357188"/>
            <a:ext cx="4143375" cy="2071687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49263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None/>
            </a:pPr>
            <a:endParaRPr lang="ru-RU">
              <a:solidFill>
                <a:schemeClr val="bg1"/>
              </a:solidFill>
            </a:endParaRPr>
          </a:p>
        </p:txBody>
      </p:sp>
      <p:sp>
        <p:nvSpPr>
          <p:cNvPr id="13317" name="Овал 10"/>
          <p:cNvSpPr>
            <a:spLocks noChangeArrowheads="1"/>
          </p:cNvSpPr>
          <p:nvPr/>
        </p:nvSpPr>
        <p:spPr bwMode="auto">
          <a:xfrm>
            <a:off x="4714875" y="428625"/>
            <a:ext cx="4214813" cy="2071688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400" b="1">
                <a:latin typeface="Comic Sans MS" pitchFamily="66" charset="0"/>
              </a:rPr>
              <a:t>Его любознательности нет границ… </a:t>
            </a:r>
            <a:endParaRPr lang="ru-RU" sz="2400">
              <a:latin typeface="Comic Sans MS" pitchFamily="66" charset="0"/>
            </a:endParaRPr>
          </a:p>
        </p:txBody>
      </p:sp>
      <p:sp>
        <p:nvSpPr>
          <p:cNvPr id="13318" name="TextBox 11"/>
          <p:cNvSpPr txBox="1">
            <a:spLocks noChangeArrowheads="1"/>
          </p:cNvSpPr>
          <p:nvPr/>
        </p:nvSpPr>
        <p:spPr bwMode="auto">
          <a:xfrm>
            <a:off x="428625" y="785813"/>
            <a:ext cx="37147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Comic Sans MS" pitchFamily="66" charset="0"/>
              </a:rPr>
              <a:t>Едва появившись на свет, малыш начинает познавать мир.</a:t>
            </a:r>
            <a:endParaRPr lang="ru-RU" sz="24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C:\Users\Kolibri\Desktop\2948054_large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57356" y="-928718"/>
            <a:ext cx="5304864" cy="5773433"/>
          </a:xfr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0" y="4572000"/>
            <a:ext cx="9144000" cy="2062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Comic Sans MS" pitchFamily="66" charset="0"/>
              </a:rPr>
              <a:t>По своим физиологическим  и психологическим особенностям </a:t>
            </a:r>
            <a:r>
              <a:rPr lang="ru-RU" sz="3200" b="1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ребенок не может</a:t>
            </a:r>
            <a:r>
              <a:rPr lang="ru-RU" sz="3200" b="1">
                <a:latin typeface="Comic Sans MS" pitchFamily="66" charset="0"/>
              </a:rPr>
              <a:t> самостоятельно определить всю меру опасности.</a:t>
            </a:r>
            <a:endParaRPr lang="ru-RU" sz="32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кругленный прямоугольник 5"/>
          <p:cNvSpPr>
            <a:spLocks noChangeArrowheads="1"/>
          </p:cNvSpPr>
          <p:nvPr/>
        </p:nvSpPr>
        <p:spPr bwMode="auto">
          <a:xfrm>
            <a:off x="4857750" y="3857625"/>
            <a:ext cx="3929063" cy="15716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defTabSz="449263">
              <a:lnSpc>
                <a:spcPct val="93000"/>
              </a:lnSpc>
              <a:buClr>
                <a:srgbClr val="000000"/>
              </a:buClr>
              <a:buSzPct val="100000"/>
              <a:tabLst>
                <a:tab pos="2962275" algn="l"/>
              </a:tabLst>
            </a:pPr>
            <a:r>
              <a:rPr lang="ru-RU" sz="1500">
                <a:latin typeface="Comic Sans MS" pitchFamily="66" charset="0"/>
              </a:rPr>
              <a:t>…и поэтому ребенок, оставшись </a:t>
            </a:r>
            <a:r>
              <a:rPr lang="ru-RU" sz="1500" b="1">
                <a:latin typeface="Comic Sans MS" pitchFamily="66" charset="0"/>
              </a:rPr>
              <a:t>без надзора взрослых, способен беспечно</a:t>
            </a:r>
            <a:r>
              <a:rPr lang="ru-RU" sz="1500">
                <a:latin typeface="Comic Sans MS" pitchFamily="66" charset="0"/>
              </a:rPr>
              <a:t> открыть кран газовой плиты, по неосторожности выпасть из открытого окна, из любопытства попробовать бабушкино лекарство.</a:t>
            </a:r>
            <a:endParaRPr lang="ru-RU" sz="15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6387" name="Скругленный прямоугольник 6"/>
          <p:cNvSpPr>
            <a:spLocks noChangeArrowheads="1"/>
          </p:cNvSpPr>
          <p:nvPr/>
        </p:nvSpPr>
        <p:spPr bwMode="auto">
          <a:xfrm>
            <a:off x="4857750" y="5643563"/>
            <a:ext cx="3929063" cy="9286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1400">
                <a:latin typeface="Comic Sans MS" pitchFamily="66" charset="0"/>
              </a:rPr>
              <a:t> Все это </a:t>
            </a:r>
            <a:r>
              <a:rPr lang="ru-RU" sz="1400" b="1">
                <a:latin typeface="Comic Sans MS" pitchFamily="66" charset="0"/>
              </a:rPr>
              <a:t>становится причиной тяжелых увечий или даже смерти… </a:t>
            </a:r>
          </a:p>
        </p:txBody>
      </p:sp>
      <p:pic>
        <p:nvPicPr>
          <p:cNvPr id="53252" name="Picture 4" descr="http://www.poseti-nn.ru/images/news/17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4357686" cy="63343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3254" name="Picture 6" descr="http://img15.nnm.ru/4/0/d/8/3/bec196cb6a14bac7e287091b1cc_pre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0507" y="285728"/>
            <a:ext cx="4194910" cy="33575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Kolibri\Desktop\241149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325734" y="3500438"/>
            <a:ext cx="4604119" cy="307181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C:\Users\Kolibri\Desktop\privateschool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037013" cy="26977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6082" name="Picture 2" descr="C:\Users\Kolibri\Desktop\ss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928934"/>
            <a:ext cx="4064000" cy="609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 bwMode="auto">
          <a:xfrm>
            <a:off x="5500688" y="214313"/>
            <a:ext cx="3429000" cy="3071812"/>
          </a:xfrm>
          <a:prstGeom prst="rect">
            <a:avLst/>
          </a:prstGeom>
          <a:solidFill>
            <a:schemeClr val="accent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indent="450850" defTabSz="449263">
              <a:lnSpc>
                <a:spcPct val="93000"/>
              </a:lnSpc>
              <a:buClr>
                <a:srgbClr val="000000"/>
              </a:buClr>
              <a:buSzPct val="100000"/>
              <a:buFont typeface="Wingdings" pitchFamily="2" charset="2"/>
              <a:buChar char="v"/>
            </a:pPr>
            <a:r>
              <a:rPr lang="ru-RU" sz="1400">
                <a:latin typeface="Comic Sans MS" pitchFamily="66" charset="0"/>
              </a:rPr>
              <a:t>В начале пути рядом с беззащитным и доверчивым малышом находятся </a:t>
            </a:r>
            <a:r>
              <a:rPr lang="ru-RU" sz="1400" b="1">
                <a:latin typeface="Comic Sans MS" pitchFamily="66" charset="0"/>
              </a:rPr>
              <a:t>самые главные люди </a:t>
            </a:r>
            <a:r>
              <a:rPr lang="ru-RU" sz="1400">
                <a:latin typeface="Comic Sans MS" pitchFamily="66" charset="0"/>
              </a:rPr>
              <a:t>в его жизни - это </a:t>
            </a:r>
            <a:r>
              <a:rPr lang="ru-RU" sz="1400" b="1">
                <a:latin typeface="Comic Sans MS" pitchFamily="66" charset="0"/>
              </a:rPr>
              <a:t>родители и воспитатели. </a:t>
            </a:r>
          </a:p>
          <a:p>
            <a:pPr indent="450850" defTabSz="449263">
              <a:lnSpc>
                <a:spcPct val="93000"/>
              </a:lnSpc>
              <a:buClr>
                <a:srgbClr val="000000"/>
              </a:buClr>
              <a:buSzPct val="100000"/>
              <a:buFont typeface="Wingdings" pitchFamily="2" charset="2"/>
              <a:buChar char="v"/>
            </a:pPr>
            <a:r>
              <a:rPr lang="ru-RU" sz="1400" u="sng">
                <a:latin typeface="Comic Sans MS" pitchFamily="66" charset="0"/>
              </a:rPr>
              <a:t>Без взрослого человека ребёнок не может выжить и развиться в социальную личность.</a:t>
            </a:r>
          </a:p>
          <a:p>
            <a:pPr indent="450850" defTabSz="449263">
              <a:lnSpc>
                <a:spcPct val="93000"/>
              </a:lnSpc>
              <a:buClr>
                <a:srgbClr val="000000"/>
              </a:buClr>
              <a:buSzPct val="100000"/>
              <a:buFont typeface="Wingdings" pitchFamily="2" charset="2"/>
              <a:buChar char="v"/>
            </a:pPr>
            <a:r>
              <a:rPr lang="ru-RU" sz="1400">
                <a:latin typeface="Comic Sans MS" pitchFamily="66" charset="0"/>
              </a:rPr>
              <a:t>Благодаря их любви и заботе, эмоциональной близости и поддержке, ребенок растет и развивается, у него возникает доверие к миру и окружающим его людям.</a:t>
            </a:r>
            <a:endParaRPr lang="ru-RU" sz="14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8" name="Сердце 7"/>
          <p:cNvSpPr/>
          <p:nvPr/>
        </p:nvSpPr>
        <p:spPr bwMode="auto">
          <a:xfrm>
            <a:off x="2643188" y="0"/>
            <a:ext cx="2857500" cy="1928813"/>
          </a:xfrm>
          <a:prstGeom prst="hear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defTabSz="449263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sz="1400" b="1">
                <a:latin typeface="Comic Sans MS" pitchFamily="66" charset="0"/>
              </a:rPr>
              <a:t>Мы с вами желаем нашим детям счастья... </a:t>
            </a:r>
            <a:endParaRPr lang="ru-RU" sz="1400">
              <a:latin typeface="Comic Sans MS" pitchFamily="66" charset="0"/>
            </a:endParaRPr>
          </a:p>
        </p:txBody>
      </p:sp>
      <p:sp>
        <p:nvSpPr>
          <p:cNvPr id="9" name="Сердце 8"/>
          <p:cNvSpPr/>
          <p:nvPr/>
        </p:nvSpPr>
        <p:spPr bwMode="auto">
          <a:xfrm>
            <a:off x="2643188" y="1714500"/>
            <a:ext cx="2928937" cy="2071688"/>
          </a:xfrm>
          <a:prstGeom prst="hear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defTabSz="449263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sz="1400" b="1">
                <a:latin typeface="Comic Sans MS" pitchFamily="66" charset="0"/>
              </a:rPr>
              <a:t>…и все наши попытки уберечь их от бед и невзгод продиктованы этим…</a:t>
            </a:r>
            <a:endParaRPr lang="ru-RU" sz="14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9459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9460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9461" name="Picture 5" descr="C:\Users\Kolibri\Desktop\Marine Driv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9388"/>
            <a:ext cx="9382125" cy="703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Скругленный прямоугольник 13"/>
          <p:cNvSpPr/>
          <p:nvPr/>
        </p:nvSpPr>
        <p:spPr bwMode="auto">
          <a:xfrm>
            <a:off x="4929188" y="5429250"/>
            <a:ext cx="4500562" cy="1428750"/>
          </a:xfrm>
          <a:prstGeom prst="roundRect">
            <a:avLst/>
          </a:prstGeom>
          <a:solidFill>
            <a:schemeClr val="accent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449263">
              <a:lnSpc>
                <a:spcPct val="93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ru-RU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9463" name="TextBox 15"/>
          <p:cNvSpPr txBox="1">
            <a:spLocks noChangeArrowheads="1"/>
          </p:cNvSpPr>
          <p:nvPr/>
        </p:nvSpPr>
        <p:spPr bwMode="auto">
          <a:xfrm>
            <a:off x="4929188" y="5429250"/>
            <a:ext cx="4214812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omic Sans MS" pitchFamily="66" charset="0"/>
              </a:rPr>
              <a:t>...со временем…изменились условия жизни человека, изменились и правила безопасности жизнедеятельности</a:t>
            </a:r>
            <a:r>
              <a:rPr lang="ru-RU" sz="2000" b="1">
                <a:latin typeface="Comic Sans MS" pitchFamily="66" charset="0"/>
              </a:rPr>
              <a:t>…</a:t>
            </a:r>
            <a:endParaRPr lang="ru-RU" sz="2000">
              <a:latin typeface="Comic Sans MS" pitchFamily="66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0" y="0"/>
            <a:ext cx="4857750" cy="1714500"/>
          </a:xfrm>
          <a:prstGeom prst="roundRect">
            <a:avLst/>
          </a:prstGeom>
          <a:solidFill>
            <a:schemeClr val="accent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449263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b="1">
                <a:latin typeface="Comic Sans MS" pitchFamily="66" charset="0"/>
              </a:rPr>
              <a:t>Проблема защиты от опасностей возникла одновременно с появлением человека на земле. Многие правила безопасности формулировались, когда люди пытались защититься от диких зверей и природных явлений…</a:t>
            </a:r>
            <a:endParaRPr lang="ru-RU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C:\Users\Kolibri\Desktop\gogoly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1" y="0"/>
            <a:ext cx="4571999" cy="342899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413" name="Picture 5" descr="C:\Users\Kolibri\Desktop\76142084_4368102_9655f730903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460743"/>
            <a:ext cx="4572000" cy="339725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415" name="Picture 7" descr="C:\Users\Kolibri\Desktop\electric.gri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285992"/>
            <a:ext cx="3074106" cy="207167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414" name="Picture 6" descr="C:\Users\Kolibri\Desktop\0_1effa_2858afa9_X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952876"/>
            <a:ext cx="4357686" cy="29051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7" descr="C:\Users\Kolibri\Desktop\photos0-800x600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28860" y="2428868"/>
            <a:ext cx="3500430" cy="262532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Овал 13"/>
          <p:cNvSpPr/>
          <p:nvPr/>
        </p:nvSpPr>
        <p:spPr bwMode="auto">
          <a:xfrm>
            <a:off x="0" y="0"/>
            <a:ext cx="4714875" cy="2786063"/>
          </a:xfrm>
          <a:prstGeom prst="ellipse">
            <a:avLst/>
          </a:prstGeom>
          <a:solidFill>
            <a:schemeClr val="accent3"/>
          </a:solidFill>
          <a:ln w="5715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449263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None/>
            </a:pPr>
            <a:r>
              <a:rPr lang="ru-RU">
                <a:latin typeface="Comic Sans MS" pitchFamily="66" charset="0"/>
              </a:rPr>
              <a:t>…теперь они связаны с интенсивным движением транспорта на городских улицах, развитой сетью коммуникаций, большим скоплением людей, обогащенностью жилища людей техникой.</a:t>
            </a:r>
            <a:r>
              <a:rPr lang="ru-RU" b="1">
                <a:latin typeface="Comic Sans MS" pitchFamily="66" charset="0"/>
              </a:rPr>
              <a:t> </a:t>
            </a:r>
            <a:endParaRPr lang="ru-RU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Kolibri\Desktop\0_29557_6c0a48c6_X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4" name="Скругленный прямоугольник 3"/>
          <p:cNvSpPr/>
          <p:nvPr/>
        </p:nvSpPr>
        <p:spPr bwMode="auto">
          <a:xfrm>
            <a:off x="0" y="0"/>
            <a:ext cx="4857750" cy="1428750"/>
          </a:xfrm>
          <a:prstGeom prst="roundRect">
            <a:avLst/>
          </a:prstGeom>
          <a:solidFill>
            <a:schemeClr val="accent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defTabSz="449263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b="1">
                <a:latin typeface="Comic Sans MS" pitchFamily="66" charset="0"/>
              </a:rPr>
              <a:t>С первых лет жизни любознательность ребенка, его активность в вопросах познания окружающего, поощряемая взрослым, порой становится небезопасным для него….</a:t>
            </a:r>
            <a:endParaRPr lang="ru-RU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3643313" y="5929313"/>
            <a:ext cx="5500687" cy="928687"/>
          </a:xfrm>
          <a:prstGeom prst="roundRect">
            <a:avLst/>
          </a:prstGeom>
          <a:solidFill>
            <a:schemeClr val="accent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449263">
              <a:lnSpc>
                <a:spcPct val="93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ru-RU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0800000" flipV="1">
            <a:off x="3571875" y="6037263"/>
            <a:ext cx="5572125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b="1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…что для взрослого не является проблемной ситуацией, для ребенка может стать таковой…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ре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1027</TotalTime>
  <Words>502</Words>
  <Application>Microsoft Office PowerPoint</Application>
  <PresentationFormat>Экран (4:3)</PresentationFormat>
  <Paragraphs>35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1_Тема Office</vt:lpstr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Спасибо за внимание!</vt:lpstr>
    </vt:vector>
  </TitlesOfParts>
  <Company>*****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Актуальность работы по ОБЖ в дошкольных учреждениях</dc:title>
  <dc:creator>***</dc:creator>
  <cp:lastModifiedBy>наташа</cp:lastModifiedBy>
  <cp:revision>139</cp:revision>
  <dcterms:created xsi:type="dcterms:W3CDTF">2009-11-18T06:17:39Z</dcterms:created>
  <dcterms:modified xsi:type="dcterms:W3CDTF">2015-11-24T07:08:11Z</dcterms:modified>
</cp:coreProperties>
</file>